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9"/>
  </p:notesMasterIdLst>
  <p:sldIdLst>
    <p:sldId id="256" r:id="rId2"/>
    <p:sldId id="257" r:id="rId3"/>
    <p:sldId id="258" r:id="rId4"/>
    <p:sldId id="264" r:id="rId5"/>
    <p:sldId id="265" r:id="rId6"/>
    <p:sldId id="266" r:id="rId7"/>
    <p:sldId id="270" r:id="rId8"/>
    <p:sldId id="271" r:id="rId9"/>
    <p:sldId id="272" r:id="rId10"/>
    <p:sldId id="273" r:id="rId11"/>
    <p:sldId id="274" r:id="rId12"/>
    <p:sldId id="275" r:id="rId13"/>
    <p:sldId id="358" r:id="rId14"/>
    <p:sldId id="359" r:id="rId15"/>
    <p:sldId id="360" r:id="rId16"/>
    <p:sldId id="259" r:id="rId17"/>
    <p:sldId id="267" r:id="rId18"/>
    <p:sldId id="268" r:id="rId19"/>
    <p:sldId id="269" r:id="rId20"/>
    <p:sldId id="276" r:id="rId21"/>
    <p:sldId id="277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311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03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35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6" r:id="rId75"/>
    <p:sldId id="337" r:id="rId76"/>
    <p:sldId id="338" r:id="rId77"/>
    <p:sldId id="339" r:id="rId78"/>
    <p:sldId id="260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57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5" r:id="rId95"/>
    <p:sldId id="356" r:id="rId96"/>
    <p:sldId id="279" r:id="rId97"/>
    <p:sldId id="280" r:id="rId98"/>
    <p:sldId id="281" r:id="rId99"/>
    <p:sldId id="261" r:id="rId100"/>
    <p:sldId id="262" r:id="rId101"/>
    <p:sldId id="361" r:id="rId102"/>
    <p:sldId id="362" r:id="rId103"/>
    <p:sldId id="363" r:id="rId104"/>
    <p:sldId id="366" r:id="rId105"/>
    <p:sldId id="364" r:id="rId106"/>
    <p:sldId id="367" r:id="rId107"/>
    <p:sldId id="263" r:id="rId108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110"/>
      <p:bold r:id="rId111"/>
      <p:italic r:id="rId112"/>
    </p:embeddedFont>
    <p:embeddedFont>
      <p:font typeface="Calibri" panose="020F0502020204030204" pitchFamily="34" charset="0"/>
      <p:regular r:id="rId113"/>
      <p:bold r:id="rId114"/>
      <p:italic r:id="rId115"/>
      <p:bold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7f1da37c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gf7f1da37c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3134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0788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039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546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6012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016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7548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2335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711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5708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7f1da37c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gf7f1da37c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1193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382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2972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aa8406b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8aa8406b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71b38ad3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71b38ad3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71b38ad3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71b38ad3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89fd563b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gf89fd563b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332d63e4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gf332d63e4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89fd563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gf89fd563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298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857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2397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770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998"/>
            <a:ext cx="825219" cy="82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082C2CDD-915C-4D31-9EE3-EF9E8B9B972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-3998"/>
            <a:ext cx="825219" cy="825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746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pPiCs-x8QuVEfNehzqDQhmL36LwICPt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superdatascience.com/pages/tableau" TargetMode="External"/><Relationship Id="rId4" Type="http://schemas.openxmlformats.org/officeDocument/2006/relationships/hyperlink" Target="https://drive.google.com/drive/folders/1hQZur3Howub0xR5KD3SDfOmdkdLjpLuH?usp=shari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QZur3Howub0xR5KD3SDfOmdkdLjpLuH?usp=shari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8334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0" y="212775"/>
            <a:ext cx="90750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rgbClr val="FFFFFF"/>
                </a:solidFill>
              </a:rPr>
              <a:t>New LJ Institute of Engineering and Technology</a:t>
            </a:r>
            <a:endParaRPr sz="11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137800" y="2959200"/>
            <a:ext cx="5145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002060"/>
                </a:solidFill>
              </a:rPr>
              <a:t>Name 	                : Harshal K Acharya</a:t>
            </a:r>
            <a:endParaRPr sz="1500" dirty="0">
              <a:solidFill>
                <a:srgbClr val="002060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002060"/>
                </a:solidFill>
              </a:rPr>
              <a:t>Roll Number(Batch) : B11_12</a:t>
            </a:r>
            <a:endParaRPr sz="1500" dirty="0">
              <a:solidFill>
                <a:srgbClr val="002060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i="0" u="none" strike="noStrike" cap="none" dirty="0">
                <a:solidFill>
                  <a:srgbClr val="002060"/>
                </a:solidFill>
              </a:rPr>
              <a:t>Department              : CSE(AIML) / IT     </a:t>
            </a:r>
            <a:endParaRPr sz="1100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i="0" u="none" strike="noStrike" cap="none" dirty="0">
                <a:solidFill>
                  <a:srgbClr val="002060"/>
                </a:solidFill>
              </a:rPr>
              <a:t>Topic                        : </a:t>
            </a:r>
            <a:r>
              <a:rPr lang="en" sz="1500" dirty="0">
                <a:solidFill>
                  <a:srgbClr val="002060"/>
                </a:solidFill>
              </a:rPr>
              <a:t>Data Analytics and Visualization </a:t>
            </a:r>
            <a:endParaRPr sz="1500" dirty="0">
              <a:solidFill>
                <a:srgbClr val="002060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002060"/>
                </a:solidFill>
              </a:rPr>
              <a:t>                                   with Tableau(Engineering+)</a:t>
            </a:r>
            <a:endParaRPr sz="1500" dirty="0">
              <a:solidFill>
                <a:srgbClr val="002060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7836" y="1002128"/>
            <a:ext cx="1788325" cy="17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BBC2ED62-77BC-46FC-A7C5-1C23ABF5561B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A60C6-3F9B-403B-970F-D5E2F52D6BBC}"/>
              </a:ext>
            </a:extLst>
          </p:cNvPr>
          <p:cNvSpPr txBox="1"/>
          <p:nvPr/>
        </p:nvSpPr>
        <p:spPr>
          <a:xfrm>
            <a:off x="850217" y="615864"/>
            <a:ext cx="6832078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4. Apply “Select” action highlight on a selected state to create interactive dashboard.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B3E8E-30C3-43FA-B112-706604FA83A2}"/>
              </a:ext>
            </a:extLst>
          </p:cNvPr>
          <p:cNvPicPr/>
          <p:nvPr/>
        </p:nvPicPr>
        <p:blipFill rotWithShape="1">
          <a:blip r:embed="rId2"/>
          <a:srcRect b="3946"/>
          <a:stretch/>
        </p:blipFill>
        <p:spPr>
          <a:xfrm>
            <a:off x="1600200" y="1120369"/>
            <a:ext cx="5943600" cy="32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298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CREATE DASHBOARDS FOR THE DATA SOURCES 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Gather and prepare the data using appropriate joining and blending of tables</a:t>
            </a:r>
            <a:endParaRPr sz="160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Determine the objective or message for data visualization</a:t>
            </a:r>
            <a:endParaRPr sz="160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 advanced visualization and data manipulation (calculated fields, action filters, dual axis etc) covered in the course</a:t>
            </a:r>
            <a:endParaRPr sz="160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 multiple sheets (above 3) in your dashboard</a:t>
            </a:r>
            <a:endParaRPr sz="160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Build an interactive data visualization dashboard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58035585-22C0-49B6-97AA-C146C4BDAC29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CREATE DASHBOARDS FOR THE DATA SOURCES - POKEMON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2A15C-CC19-4F81-9C4F-F4693F74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68044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84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58035585-22C0-49B6-97AA-C146C4BDAC29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CREATE DASHBOARDS FOR THE DATA SOURCES - Summer Olympics Medalist</a:t>
            </a:r>
            <a:endParaRPr lang="en-US" sz="2800" dirty="0"/>
          </a:p>
          <a:p>
            <a:pPr algn="ctr">
              <a:buClr>
                <a:schemeClr val="dk1"/>
              </a:buClr>
              <a:buSzPts val="1100"/>
            </a:pPr>
            <a:endParaRPr lang="en-US"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9243C-9BF6-4D35-BDBE-FDFBA9A6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58" y="1115468"/>
            <a:ext cx="699008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427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58035585-22C0-49B6-97AA-C146C4BDAC29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CREATE DASHBOARDS FOR THE DATA SOURCES - Academic Year Courses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78F76-1894-4B03-9394-34A48997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271426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710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58035585-22C0-49B6-97AA-C146C4BDAC29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CREATE DASHBOARDS FOR THE DATA SOURCES - Academic Year Courses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54B76-2F6A-4BDD-A219-35B38A62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66" y="1452528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473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58035585-22C0-49B6-97AA-C146C4BDAC29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CREATE DASHBOARDS FOR THE DATA SOURCES - IPL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17CBA-5327-46C8-B3C6-F66EC374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205382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26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58035585-22C0-49B6-97AA-C146C4BDAC29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CREATE DASHBOARDS FOR THE DATA SOURCES - IPL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D2D47-11D3-4605-AB53-630D88D0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268044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891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u="sng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CREATE STORIES USING THE DASHBOARDS AND WORKSHEETS</a:t>
            </a:r>
            <a:endParaRPr sz="2700" b="1" u="sng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Prepare individual worksheets to create a dashboard</a:t>
            </a:r>
            <a:endParaRPr sz="160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Determine the dashboard (objective) or message for data visualization</a:t>
            </a:r>
            <a:endParaRPr sz="160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interactive dashboard (use action filters, parameters, bins and grouping concepts)</a:t>
            </a:r>
            <a:endParaRPr sz="160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Generate different insights from the dashboard by applying filters and grouping parameters </a:t>
            </a:r>
            <a:endParaRPr sz="160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 different insights from the dashboard and use different worksheets to generate a story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9720A3F6-592E-4CB5-907E-2F9504F2023B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97F1F-73B4-4336-A57F-0BD54DE87567}"/>
              </a:ext>
            </a:extLst>
          </p:cNvPr>
          <p:cNvSpPr txBox="1"/>
          <p:nvPr/>
        </p:nvSpPr>
        <p:spPr>
          <a:xfrm>
            <a:off x="850217" y="615864"/>
            <a:ext cx="6832078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Effect on Dashboard:-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7BC7D-8AB3-4901-A736-6BB63BAACF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93486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0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6B7CECBC-A260-4629-8F49-482D9E4AC689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D9B11-AD61-4DEE-BE30-EBD20C762BBA}"/>
              </a:ext>
            </a:extLst>
          </p:cNvPr>
          <p:cNvSpPr txBox="1"/>
          <p:nvPr/>
        </p:nvSpPr>
        <p:spPr>
          <a:xfrm>
            <a:off x="850217" y="615864"/>
            <a:ext cx="7045660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5. Change the </a:t>
            </a:r>
            <a:r>
              <a:rPr lang="en-US" b="1" dirty="0"/>
              <a:t>granularity </a:t>
            </a:r>
            <a:r>
              <a:rPr lang="en-US" dirty="0"/>
              <a:t>level to </a:t>
            </a:r>
            <a:r>
              <a:rPr lang="en-US" b="1" dirty="0"/>
              <a:t>years </a:t>
            </a:r>
            <a:r>
              <a:rPr lang="en-US" dirty="0"/>
              <a:t>in both worldwide and nationwide dashboards.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4A314-EC2F-4349-82A3-45523C0B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53" y="1177191"/>
            <a:ext cx="6844293" cy="384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6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;p16">
            <a:extLst>
              <a:ext uri="{FF2B5EF4-FFF2-40B4-BE49-F238E27FC236}">
                <a16:creationId xmlns:a16="http://schemas.microsoft.com/office/drawing/2014/main" id="{78CCA48D-9091-4B7E-B264-366A02692701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8F4E6-6805-47E9-97BF-62F5DB75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2" y="899243"/>
            <a:ext cx="73152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41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;p16">
            <a:extLst>
              <a:ext uri="{FF2B5EF4-FFF2-40B4-BE49-F238E27FC236}">
                <a16:creationId xmlns:a16="http://schemas.microsoft.com/office/drawing/2014/main" id="{78CCA48D-9091-4B7E-B264-366A02692701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3F827-1A62-4E14-AB3A-55DDB49D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3" y="89924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71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;p16">
            <a:extLst>
              <a:ext uri="{FF2B5EF4-FFF2-40B4-BE49-F238E27FC236}">
                <a16:creationId xmlns:a16="http://schemas.microsoft.com/office/drawing/2014/main" id="{78CCA48D-9091-4B7E-B264-366A02692701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E7FF9-66DA-4A93-A2D6-E5BAC317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3" y="89924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[use label formatting for sales and use color palette to distinguish years 2015-2018]</a:t>
            </a:r>
            <a:endParaRPr sz="16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Find the aggregate </a:t>
            </a:r>
            <a:r>
              <a:rPr lang="en" b="1" dirty="0"/>
              <a:t>sales</a:t>
            </a:r>
            <a:r>
              <a:rPr lang="en" dirty="0"/>
              <a:t> for each month of a year using area chart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Find the aggregate </a:t>
            </a:r>
            <a:r>
              <a:rPr lang="en" b="1" dirty="0"/>
              <a:t>profit </a:t>
            </a:r>
            <a:r>
              <a:rPr lang="en" dirty="0"/>
              <a:t>for each quarter of a year 2015-2018 using area chart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Plot sales and profit for each month of a year in </a:t>
            </a:r>
            <a:r>
              <a:rPr lang="en" b="1" dirty="0"/>
              <a:t>furniture</a:t>
            </a:r>
            <a:r>
              <a:rPr lang="en" dirty="0"/>
              <a:t> category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Plot sales and profit for each month of a year in </a:t>
            </a:r>
            <a:r>
              <a:rPr lang="en" b="1" dirty="0"/>
              <a:t>office supplies </a:t>
            </a:r>
            <a:r>
              <a:rPr lang="en" dirty="0"/>
              <a:t>category in </a:t>
            </a:r>
            <a:r>
              <a:rPr lang="en" b="1" dirty="0"/>
              <a:t>central</a:t>
            </a:r>
            <a:r>
              <a:rPr lang="en" dirty="0"/>
              <a:t> region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Create interactive dashboard with appropriate graphs and charts using action filters, images and label formatting.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7">
            <a:extLst>
              <a:ext uri="{FF2B5EF4-FFF2-40B4-BE49-F238E27FC236}">
                <a16:creationId xmlns:a16="http://schemas.microsoft.com/office/drawing/2014/main" id="{0D3C3D3E-A0C0-4301-8AB0-B7B355BE6888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6EBCB-2BB7-48C9-80FB-177048EB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2"/>
          <a:stretch/>
        </p:blipFill>
        <p:spPr>
          <a:xfrm>
            <a:off x="1374937" y="1202571"/>
            <a:ext cx="6394126" cy="3449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4CAF3-0314-4CA9-91D7-23806871E499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This dataset contains three tables Orders , People &amp; Return as shown in above image. For any problem statement we will use one table or relation between two table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46875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7">
            <a:extLst>
              <a:ext uri="{FF2B5EF4-FFF2-40B4-BE49-F238E27FC236}">
                <a16:creationId xmlns:a16="http://schemas.microsoft.com/office/drawing/2014/main" id="{832A7078-D9E3-4EB5-9D62-C733DE395ECE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D0A6A-0136-42F0-8D3D-CE6FCF134075}"/>
              </a:ext>
            </a:extLst>
          </p:cNvPr>
          <p:cNvSpPr txBox="1"/>
          <p:nvPr/>
        </p:nvSpPr>
        <p:spPr>
          <a:xfrm>
            <a:off x="850217" y="615864"/>
            <a:ext cx="7443566" cy="968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1. Find the aggregate </a:t>
            </a:r>
            <a:r>
              <a:rPr lang="en-US" b="1" dirty="0"/>
              <a:t>sales</a:t>
            </a:r>
            <a:r>
              <a:rPr lang="en-US" dirty="0"/>
              <a:t> for each month of a year using area chart.</a:t>
            </a:r>
          </a:p>
          <a:p>
            <a:pPr marL="4000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For this problem statement we will use “Order” table so drag and drop that table on right side as shown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BBB06-3FB2-4890-93A8-F02BC4B02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3"/>
          <a:stretch/>
        </p:blipFill>
        <p:spPr>
          <a:xfrm>
            <a:off x="1460395" y="1665276"/>
            <a:ext cx="5780076" cy="31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7">
            <a:extLst>
              <a:ext uri="{FF2B5EF4-FFF2-40B4-BE49-F238E27FC236}">
                <a16:creationId xmlns:a16="http://schemas.microsoft.com/office/drawing/2014/main" id="{753D1262-8342-4B76-9D14-DC72C01938B6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4217E-BFD9-41B9-A93B-0F9804FF90C0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Press “Sheet 1” tab as shown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A0253-95C2-488E-B1F0-B026595DC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55" r="84042" b="3816"/>
          <a:stretch/>
        </p:blipFill>
        <p:spPr>
          <a:xfrm>
            <a:off x="1039905" y="899242"/>
            <a:ext cx="2223902" cy="9429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009D36-9326-4605-97D2-B3723FC87A8B}"/>
              </a:ext>
            </a:extLst>
          </p:cNvPr>
          <p:cNvSpPr/>
          <p:nvPr/>
        </p:nvSpPr>
        <p:spPr>
          <a:xfrm>
            <a:off x="1914911" y="1430543"/>
            <a:ext cx="527282" cy="318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EECFE-AC43-477B-88C9-83A7B083E313}"/>
              </a:ext>
            </a:extLst>
          </p:cNvPr>
          <p:cNvSpPr txBox="1"/>
          <p:nvPr/>
        </p:nvSpPr>
        <p:spPr>
          <a:xfrm>
            <a:off x="850217" y="2182069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After pressing it we will come to below page.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6A6F46-0E4F-4994-B1EA-30B49E9AF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3"/>
          <a:stretch/>
        </p:blipFill>
        <p:spPr>
          <a:xfrm>
            <a:off x="1039905" y="2503153"/>
            <a:ext cx="4572000" cy="246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9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700"/>
              <a:buFont typeface="Arial Black"/>
              <a:buNone/>
            </a:pPr>
            <a:r>
              <a:rPr lang="en" sz="2700" b="1" u="sng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DATA-SOURCE LINKS</a:t>
            </a:r>
            <a:endParaRPr sz="2700" b="1" i="0" u="none" strike="noStrike" cap="none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064525"/>
            <a:ext cx="8520600" cy="391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COVID-19 Dataset</a:t>
            </a:r>
            <a:endParaRPr sz="20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https://drive.google.com/drive/folders/1pPiCs-x8QuVEfNehzqDQhmL36LwICPt8</a:t>
            </a:r>
            <a:endParaRPr sz="20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</a:rPr>
              <a:t>2.    Netflix Dataset &amp; SuperStore Dataset</a:t>
            </a:r>
            <a:endParaRPr sz="20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https://drive.google.com/drive/folders/1hQZur3Howub0xR5KD3SDfOmdkdLjpLuH?usp=sharing</a:t>
            </a:r>
            <a:endParaRPr sz="2000"/>
          </a:p>
          <a:p>
            <a:pPr marL="4572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/>
              <a:t>3 	Tableau Practice Datasets </a:t>
            </a:r>
            <a:endParaRPr sz="2000" b="1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https://www.superdatascience.com/pages/tableau</a:t>
            </a:r>
            <a:endParaRPr sz="2000"/>
          </a:p>
          <a:p>
            <a:pPr marL="4572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7">
            <a:extLst>
              <a:ext uri="{FF2B5EF4-FFF2-40B4-BE49-F238E27FC236}">
                <a16:creationId xmlns:a16="http://schemas.microsoft.com/office/drawing/2014/main" id="{76E774D9-D490-4077-935A-4D347EBA66B1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E01E2-B055-4DFB-B4AF-0DD25AD89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2" r="88730" b="19814"/>
          <a:stretch/>
        </p:blipFill>
        <p:spPr>
          <a:xfrm>
            <a:off x="2661013" y="840979"/>
            <a:ext cx="1312306" cy="4198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1CA97-403E-42C4-B42D-D786F7682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2" r="88730" b="19814"/>
          <a:stretch/>
        </p:blipFill>
        <p:spPr>
          <a:xfrm>
            <a:off x="4885691" y="840979"/>
            <a:ext cx="1312306" cy="41989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D0C805-C7DA-4A00-A7DE-937F9AAA3959}"/>
              </a:ext>
            </a:extLst>
          </p:cNvPr>
          <p:cNvSpPr/>
          <p:nvPr/>
        </p:nvSpPr>
        <p:spPr>
          <a:xfrm>
            <a:off x="2661013" y="1001167"/>
            <a:ext cx="1165467" cy="2296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C7E824-8326-499E-B4FE-8445FE06876D}"/>
              </a:ext>
            </a:extLst>
          </p:cNvPr>
          <p:cNvSpPr/>
          <p:nvPr/>
        </p:nvSpPr>
        <p:spPr>
          <a:xfrm>
            <a:off x="4959110" y="3297181"/>
            <a:ext cx="1165467" cy="1074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BD845E-1C6C-4DCA-9A9D-31B85845AB9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361581" y="2149174"/>
            <a:ext cx="12994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39FB05-A72A-4DDB-94AA-22E9610DAC5B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124577" y="3834474"/>
            <a:ext cx="101707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2">
            <a:extLst>
              <a:ext uri="{FF2B5EF4-FFF2-40B4-BE49-F238E27FC236}">
                <a16:creationId xmlns:a16="http://schemas.microsoft.com/office/drawing/2014/main" id="{40A9028C-0B64-4028-B9A0-867D8EAD9C58}"/>
              </a:ext>
            </a:extLst>
          </p:cNvPr>
          <p:cNvSpPr txBox="1"/>
          <p:nvPr/>
        </p:nvSpPr>
        <p:spPr>
          <a:xfrm>
            <a:off x="186877" y="1983314"/>
            <a:ext cx="1174704" cy="33171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Dimensions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0F22AF4-822D-4391-877E-B1BAA63C6DDA}"/>
              </a:ext>
            </a:extLst>
          </p:cNvPr>
          <p:cNvSpPr txBox="1"/>
          <p:nvPr/>
        </p:nvSpPr>
        <p:spPr>
          <a:xfrm>
            <a:off x="7141656" y="3670948"/>
            <a:ext cx="1044623" cy="34660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Measures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32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7">
            <a:extLst>
              <a:ext uri="{FF2B5EF4-FFF2-40B4-BE49-F238E27FC236}">
                <a16:creationId xmlns:a16="http://schemas.microsoft.com/office/drawing/2014/main" id="{4DB66213-36EA-4908-AE0B-0C350A08BAA1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96952-10DB-479C-A271-BD98EBF9F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7"/>
          <a:stretch/>
        </p:blipFill>
        <p:spPr>
          <a:xfrm>
            <a:off x="872388" y="899243"/>
            <a:ext cx="6956089" cy="3759525"/>
          </a:xfrm>
          <a:prstGeom prst="rect">
            <a:avLst/>
          </a:prstGeom>
        </p:spPr>
      </p:pic>
      <p:sp>
        <p:nvSpPr>
          <p:cNvPr id="7" name="Text Box 15">
            <a:extLst>
              <a:ext uri="{FF2B5EF4-FFF2-40B4-BE49-F238E27FC236}">
                <a16:creationId xmlns:a16="http://schemas.microsoft.com/office/drawing/2014/main" id="{795F80AD-4977-4284-9938-C38F69025B7F}"/>
              </a:ext>
            </a:extLst>
          </p:cNvPr>
          <p:cNvSpPr txBox="1"/>
          <p:nvPr/>
        </p:nvSpPr>
        <p:spPr>
          <a:xfrm>
            <a:off x="3596636" y="2571750"/>
            <a:ext cx="1507592" cy="3810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Working Area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030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7">
            <a:extLst>
              <a:ext uri="{FF2B5EF4-FFF2-40B4-BE49-F238E27FC236}">
                <a16:creationId xmlns:a16="http://schemas.microsoft.com/office/drawing/2014/main" id="{D3328989-05E4-40F6-A949-192A9C7ADB6B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AA000-03AE-4D13-9860-68166DF250AE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Double click on dimension “Order Date” .Tableau will automatically create appropriate  chart for us as shown below.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44A1D-30E9-4A49-ADD2-62F036BB2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1" r="88730" b="46133"/>
          <a:stretch/>
        </p:blipFill>
        <p:spPr>
          <a:xfrm>
            <a:off x="407083" y="1182622"/>
            <a:ext cx="1312306" cy="24749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A735E3-FE0F-4622-B3E0-0C1645023C11}"/>
              </a:ext>
            </a:extLst>
          </p:cNvPr>
          <p:cNvSpPr/>
          <p:nvPr/>
        </p:nvSpPr>
        <p:spPr>
          <a:xfrm>
            <a:off x="507258" y="1968964"/>
            <a:ext cx="667446" cy="166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A125E7-9402-40FB-A59C-22731D40A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0"/>
          <a:stretch/>
        </p:blipFill>
        <p:spPr>
          <a:xfrm>
            <a:off x="2209650" y="1182623"/>
            <a:ext cx="6229488" cy="33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95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7">
            <a:extLst>
              <a:ext uri="{FF2B5EF4-FFF2-40B4-BE49-F238E27FC236}">
                <a16:creationId xmlns:a16="http://schemas.microsoft.com/office/drawing/2014/main" id="{28BD9603-931A-4D12-969F-38CBF0D7D2DE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8A8F7-AB00-42B4-BC4D-68237EB4C0CE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as per problem statement we want chart for each month of year so change years to month by clicking year tab in columns as shown below.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A4391-3D8A-4D3E-B279-4CBB6168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1"/>
          <a:stretch/>
        </p:blipFill>
        <p:spPr>
          <a:xfrm>
            <a:off x="1124645" y="1182622"/>
            <a:ext cx="6894709" cy="372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3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7">
            <a:extLst>
              <a:ext uri="{FF2B5EF4-FFF2-40B4-BE49-F238E27FC236}">
                <a16:creationId xmlns:a16="http://schemas.microsoft.com/office/drawing/2014/main" id="{EB526B62-02FF-4B01-9F64-AFE9EB0B91CD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65638-8A65-4E00-A784-AD228A5E2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4"/>
          <a:stretch/>
        </p:blipFill>
        <p:spPr>
          <a:xfrm>
            <a:off x="850217" y="707492"/>
            <a:ext cx="7352269" cy="397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2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7">
            <a:extLst>
              <a:ext uri="{FF2B5EF4-FFF2-40B4-BE49-F238E27FC236}">
                <a16:creationId xmlns:a16="http://schemas.microsoft.com/office/drawing/2014/main" id="{0B28142F-4344-4541-AC77-E76FE36CFB22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7C02E-0108-49D3-A7A6-9A9556466D92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Double click on measure sales “Sales” then tableau will automatically create line chart for aggregated sales values for each month of year as shown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DCC44-708D-4436-A4F7-C353FAC31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63" r="88730" b="30135"/>
          <a:stretch/>
        </p:blipFill>
        <p:spPr>
          <a:xfrm>
            <a:off x="407083" y="1428332"/>
            <a:ext cx="1824022" cy="14750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EA451C-BED2-49AA-9741-3EC20ECD2D1C}"/>
              </a:ext>
            </a:extLst>
          </p:cNvPr>
          <p:cNvSpPr/>
          <p:nvPr/>
        </p:nvSpPr>
        <p:spPr>
          <a:xfrm>
            <a:off x="560654" y="1955615"/>
            <a:ext cx="754213" cy="206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50140B-B026-4FB0-A8A6-B705D658B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5"/>
          <a:stretch/>
        </p:blipFill>
        <p:spPr>
          <a:xfrm>
            <a:off x="2384676" y="1348239"/>
            <a:ext cx="6604743" cy="35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91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7">
            <a:extLst>
              <a:ext uri="{FF2B5EF4-FFF2-40B4-BE49-F238E27FC236}">
                <a16:creationId xmlns:a16="http://schemas.microsoft.com/office/drawing/2014/main" id="{F6E1EEE7-36A5-4054-B670-7D20861DBC82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AA912-F7F1-4729-8CFF-68C9B36D8777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In “Marks” tab change automatic to area so tableau will create area chart for it as shown below.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2199C-AE3C-4EBD-9EDD-8B040438A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85"/>
          <a:stretch/>
        </p:blipFill>
        <p:spPr>
          <a:xfrm>
            <a:off x="407083" y="1182622"/>
            <a:ext cx="6604743" cy="3570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9EBB5-5BB0-417C-9736-0A110152A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8" t="21021" r="80511" b="43683"/>
          <a:stretch/>
        </p:blipFill>
        <p:spPr>
          <a:xfrm>
            <a:off x="7462036" y="1314866"/>
            <a:ext cx="1441176" cy="343858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FBEE60-5E7C-4050-BB96-E9BA34847DC3}"/>
              </a:ext>
            </a:extLst>
          </p:cNvPr>
          <p:cNvSpPr/>
          <p:nvPr/>
        </p:nvSpPr>
        <p:spPr>
          <a:xfrm>
            <a:off x="1121308" y="1955615"/>
            <a:ext cx="580677" cy="834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4274DE-158F-424E-BC53-ACABCB54D16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701985" y="2229267"/>
            <a:ext cx="5539796" cy="1435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299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7">
            <a:extLst>
              <a:ext uri="{FF2B5EF4-FFF2-40B4-BE49-F238E27FC236}">
                <a16:creationId xmlns:a16="http://schemas.microsoft.com/office/drawing/2014/main" id="{EA9FCF0A-10E6-47A7-9177-F7FDB4C6764B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86E37-A1F3-427A-9F2D-06A407B4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5"/>
          <a:stretch/>
        </p:blipFill>
        <p:spPr>
          <a:xfrm>
            <a:off x="610266" y="899243"/>
            <a:ext cx="7480334" cy="405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50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1364B091-B37A-42F3-9942-32C88D35D043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AAF39-92D3-4D42-8BF8-4D37052343DA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Drag &amp; drop measure “Sales” in “Label Tab” of “Marks Tab” to get label of sales in chart as shown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049DD-567B-4548-812A-CF55ED1A1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2" t="21152" r="75548" b="56529"/>
          <a:stretch/>
        </p:blipFill>
        <p:spPr>
          <a:xfrm>
            <a:off x="407083" y="1182622"/>
            <a:ext cx="1708892" cy="151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8ED8B-5C73-4B70-B607-D307E021D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5"/>
          <a:stretch/>
        </p:blipFill>
        <p:spPr>
          <a:xfrm>
            <a:off x="2372223" y="1182622"/>
            <a:ext cx="6584891" cy="35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3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6EF27831-F98D-4DC9-A749-93C6691C7057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CB49E-A4D5-4D96-8A74-439E22C9B538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Drag &amp; drop dimension “Order Date” in “Color Tab” of “Marks Tab” to get color in chart year wise as shown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BEDCC-B219-474F-95AB-A83AE6F8E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0" t="21152" r="79488" b="57048"/>
          <a:stretch/>
        </p:blipFill>
        <p:spPr>
          <a:xfrm>
            <a:off x="407083" y="1182622"/>
            <a:ext cx="1575229" cy="2020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0FDBDE-0656-49CE-A5BD-478E818BC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74"/>
          <a:stretch/>
        </p:blipFill>
        <p:spPr>
          <a:xfrm>
            <a:off x="1982312" y="1182622"/>
            <a:ext cx="7041547" cy="38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9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716725"/>
            <a:ext cx="8520600" cy="4079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 Attach snapshots with tooltip for each of the following ]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Create a dashboard with </a:t>
            </a:r>
            <a:r>
              <a:rPr lang="en" b="1" dirty="0"/>
              <a:t>worldwide</a:t>
            </a:r>
            <a:r>
              <a:rPr lang="en" dirty="0"/>
              <a:t> map, </a:t>
            </a:r>
            <a:r>
              <a:rPr lang="en" b="1" dirty="0"/>
              <a:t>confirmed</a:t>
            </a:r>
            <a:r>
              <a:rPr lang="en" dirty="0"/>
              <a:t>, </a:t>
            </a:r>
            <a:r>
              <a:rPr lang="en" b="1" dirty="0"/>
              <a:t>recovered </a:t>
            </a:r>
            <a:r>
              <a:rPr lang="en" dirty="0"/>
              <a:t>and </a:t>
            </a:r>
            <a:r>
              <a:rPr lang="en" b="1" dirty="0"/>
              <a:t>death </a:t>
            </a:r>
            <a:r>
              <a:rPr lang="en" dirty="0"/>
              <a:t>analysis.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Create a dashboard with </a:t>
            </a:r>
            <a:r>
              <a:rPr lang="en" b="1" dirty="0"/>
              <a:t>nationwide</a:t>
            </a:r>
            <a:r>
              <a:rPr lang="en" dirty="0"/>
              <a:t> map, </a:t>
            </a:r>
            <a:r>
              <a:rPr lang="en" b="1" dirty="0"/>
              <a:t>confirmed</a:t>
            </a:r>
            <a:r>
              <a:rPr lang="en" dirty="0"/>
              <a:t>, </a:t>
            </a:r>
            <a:r>
              <a:rPr lang="en" b="1" dirty="0"/>
              <a:t>recovered </a:t>
            </a:r>
            <a:r>
              <a:rPr lang="en" dirty="0"/>
              <a:t>and </a:t>
            </a:r>
            <a:r>
              <a:rPr lang="en" b="1" dirty="0"/>
              <a:t>death </a:t>
            </a:r>
            <a:r>
              <a:rPr lang="en" dirty="0"/>
              <a:t>analysis for a specific country.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Apply “Hover” action filter on a selected country to create interactive dashboard.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Apply “Select” action highlight on a selected state to create interactive dashboard.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Change the </a:t>
            </a:r>
            <a:r>
              <a:rPr lang="en" b="1" dirty="0"/>
              <a:t>granularity </a:t>
            </a:r>
            <a:r>
              <a:rPr lang="en" dirty="0"/>
              <a:t>level to </a:t>
            </a:r>
            <a:r>
              <a:rPr lang="en" b="1" dirty="0"/>
              <a:t>years </a:t>
            </a:r>
            <a:r>
              <a:rPr lang="en" dirty="0"/>
              <a:t>in both worldwide and nationwide dashboards.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931A7A51-DE21-4D19-929B-9F8DA82F8955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A7193-8C7E-4F82-8268-797D1A730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4"/>
          <a:stretch/>
        </p:blipFill>
        <p:spPr>
          <a:xfrm>
            <a:off x="86714" y="1015761"/>
            <a:ext cx="6347463" cy="3428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08498-29D1-44CA-A142-7F2C356BDF02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Color Indicator i.e. which color shows which year is here as shown below.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8DF723-F393-49CF-A2ED-2FBA10305011}"/>
              </a:ext>
            </a:extLst>
          </p:cNvPr>
          <p:cNvSpPr/>
          <p:nvPr/>
        </p:nvSpPr>
        <p:spPr>
          <a:xfrm>
            <a:off x="5866850" y="1501752"/>
            <a:ext cx="567327" cy="420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366FA-AABC-4EA5-A398-05E5E8F8D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06" t="13549" r="193" b="74019"/>
          <a:stretch/>
        </p:blipFill>
        <p:spPr>
          <a:xfrm>
            <a:off x="7014906" y="1269389"/>
            <a:ext cx="2002336" cy="164722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F40A97-FF42-4D42-B59F-B4074F900F0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434177" y="1711997"/>
            <a:ext cx="52060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87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5BF0FD94-39E1-44A8-94DF-A27CFF6BA260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98945-540C-4474-AA69-33816A58936B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Final Output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4A900E-8AA6-429E-B8B5-E05B75F2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" y="1137017"/>
            <a:ext cx="5101271" cy="2869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C85DF4-44B6-4B24-93D9-6249A8F86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6" t="40283" r="40700" b="46520"/>
          <a:stretch/>
        </p:blipFill>
        <p:spPr>
          <a:xfrm>
            <a:off x="5577090" y="1645682"/>
            <a:ext cx="3319290" cy="99419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CEF7F4-EA92-4383-97C1-B87C4225A583}"/>
              </a:ext>
            </a:extLst>
          </p:cNvPr>
          <p:cNvSpPr/>
          <p:nvPr/>
        </p:nvSpPr>
        <p:spPr>
          <a:xfrm>
            <a:off x="2109127" y="2356082"/>
            <a:ext cx="1074587" cy="2837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02AF96-8E4E-4DA0-BF3B-23FFA42D9657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3183714" y="2182546"/>
            <a:ext cx="2302686" cy="3154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526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5BF0FD94-39E1-44A8-94DF-A27CFF6BA260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98945-540C-4474-AA69-33816A58936B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Final Output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4A900E-8AA6-429E-B8B5-E05B75F2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00" y="934862"/>
            <a:ext cx="7350526" cy="41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16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3CF9BBBC-EFB8-4EEB-9B84-73135A1436FC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CCEF0-2069-47B8-A903-C9892264DE63}"/>
              </a:ext>
            </a:extLst>
          </p:cNvPr>
          <p:cNvSpPr txBox="1"/>
          <p:nvPr/>
        </p:nvSpPr>
        <p:spPr>
          <a:xfrm>
            <a:off x="850217" y="615864"/>
            <a:ext cx="7443566" cy="968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2. Find the aggregate </a:t>
            </a:r>
            <a:r>
              <a:rPr lang="en-US" b="1" dirty="0"/>
              <a:t>profit </a:t>
            </a:r>
            <a:r>
              <a:rPr lang="en-US" dirty="0"/>
              <a:t>for each quarter of a year 2015-2018 using area chart </a:t>
            </a:r>
          </a:p>
          <a:p>
            <a:pPr marL="4000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For this problem statement we will use “Order” table so drag and drop that table on right side as shown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1A779-DB2E-463C-8F6A-9199B8E49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3"/>
          <a:stretch/>
        </p:blipFill>
        <p:spPr>
          <a:xfrm>
            <a:off x="1460395" y="1665276"/>
            <a:ext cx="5780076" cy="31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3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9BAEE604-60B0-42DB-96BF-D61F8566DD19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8DC5E-CABF-49A1-B6BD-744AB583982E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Press “Sheet 1” tab as shown below.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5E5FB-8944-44E0-A575-B779B6734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55" r="84042" b="3816"/>
          <a:stretch/>
        </p:blipFill>
        <p:spPr>
          <a:xfrm>
            <a:off x="1039905" y="899242"/>
            <a:ext cx="2223902" cy="9429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C99DD4-3512-433F-89C6-11C33DCEEE94}"/>
              </a:ext>
            </a:extLst>
          </p:cNvPr>
          <p:cNvSpPr/>
          <p:nvPr/>
        </p:nvSpPr>
        <p:spPr>
          <a:xfrm>
            <a:off x="1914911" y="1430543"/>
            <a:ext cx="527282" cy="318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DD3BD-FFC0-4F99-B6D2-422BD494B2A0}"/>
              </a:ext>
            </a:extLst>
          </p:cNvPr>
          <p:cNvSpPr txBox="1"/>
          <p:nvPr/>
        </p:nvSpPr>
        <p:spPr>
          <a:xfrm>
            <a:off x="850217" y="2182069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After pressing it we will come to below page.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4CA5F-FADE-4F94-A572-F230B82FF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3"/>
          <a:stretch/>
        </p:blipFill>
        <p:spPr>
          <a:xfrm>
            <a:off x="1039905" y="2503153"/>
            <a:ext cx="4572000" cy="246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04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DE9E3A9F-29A3-40FD-B1A8-ED8F2AD24E8B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F35EB-90F4-4B74-B426-EA031CF42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2" r="88730" b="19814"/>
          <a:stretch/>
        </p:blipFill>
        <p:spPr>
          <a:xfrm>
            <a:off x="2661013" y="840979"/>
            <a:ext cx="1312306" cy="4198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EE4148-771C-4B81-8943-530C89997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2" r="88730" b="19814"/>
          <a:stretch/>
        </p:blipFill>
        <p:spPr>
          <a:xfrm>
            <a:off x="4885691" y="840979"/>
            <a:ext cx="1312306" cy="4198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9AB7B2-075E-464F-BDAE-5DBD3E7D47D0}"/>
              </a:ext>
            </a:extLst>
          </p:cNvPr>
          <p:cNvSpPr/>
          <p:nvPr/>
        </p:nvSpPr>
        <p:spPr>
          <a:xfrm>
            <a:off x="2661013" y="1001167"/>
            <a:ext cx="1165467" cy="2296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429C1-9F78-4C31-A7CB-FC7077DB0851}"/>
              </a:ext>
            </a:extLst>
          </p:cNvPr>
          <p:cNvSpPr/>
          <p:nvPr/>
        </p:nvSpPr>
        <p:spPr>
          <a:xfrm>
            <a:off x="4959110" y="3297181"/>
            <a:ext cx="1165467" cy="1074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8D0EA9-0122-4EFB-8923-017785E9875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361581" y="2149174"/>
            <a:ext cx="12994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E72B9D-086D-4C7A-81A6-3F1B50080C8B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6124577" y="3834474"/>
            <a:ext cx="101707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12">
            <a:extLst>
              <a:ext uri="{FF2B5EF4-FFF2-40B4-BE49-F238E27FC236}">
                <a16:creationId xmlns:a16="http://schemas.microsoft.com/office/drawing/2014/main" id="{6B7BC7B0-26A8-49CE-BC03-9A88511972D2}"/>
              </a:ext>
            </a:extLst>
          </p:cNvPr>
          <p:cNvSpPr txBox="1"/>
          <p:nvPr/>
        </p:nvSpPr>
        <p:spPr>
          <a:xfrm>
            <a:off x="186877" y="1983314"/>
            <a:ext cx="1174704" cy="33171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Dimensions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171C378A-FA4D-420B-8A1A-80F61E731DA9}"/>
              </a:ext>
            </a:extLst>
          </p:cNvPr>
          <p:cNvSpPr txBox="1"/>
          <p:nvPr/>
        </p:nvSpPr>
        <p:spPr>
          <a:xfrm>
            <a:off x="7141656" y="3670948"/>
            <a:ext cx="1044623" cy="34660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Measures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82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AAEC7A1F-0F2E-4FA1-9917-A7ACF2610E72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F5474-4036-4E34-B574-0851AE594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7"/>
          <a:stretch/>
        </p:blipFill>
        <p:spPr>
          <a:xfrm>
            <a:off x="872388" y="899243"/>
            <a:ext cx="6956089" cy="3759525"/>
          </a:xfrm>
          <a:prstGeom prst="rect">
            <a:avLst/>
          </a:prstGeom>
        </p:spPr>
      </p:pic>
      <p:sp>
        <p:nvSpPr>
          <p:cNvPr id="4" name="Text Box 15">
            <a:extLst>
              <a:ext uri="{FF2B5EF4-FFF2-40B4-BE49-F238E27FC236}">
                <a16:creationId xmlns:a16="http://schemas.microsoft.com/office/drawing/2014/main" id="{9881E5C2-F5E7-4726-A64E-D7A1A8819833}"/>
              </a:ext>
            </a:extLst>
          </p:cNvPr>
          <p:cNvSpPr txBox="1"/>
          <p:nvPr/>
        </p:nvSpPr>
        <p:spPr>
          <a:xfrm>
            <a:off x="3596636" y="2571750"/>
            <a:ext cx="1507592" cy="3810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Working Area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846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45B04D9F-D94A-4916-BEF5-11C6FF500E9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DA875-4524-4D68-8EAD-EC89D2245078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Double click on dimension “Order Date” .Tableau will automatically create appropriate  chart for us as shown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BDB02-1DDF-4802-924F-696943A70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1" r="88730" b="46133"/>
          <a:stretch/>
        </p:blipFill>
        <p:spPr>
          <a:xfrm>
            <a:off x="407083" y="1182622"/>
            <a:ext cx="1312306" cy="2474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C7962F-0767-4264-BD40-EA4CC9307E6B}"/>
              </a:ext>
            </a:extLst>
          </p:cNvPr>
          <p:cNvSpPr/>
          <p:nvPr/>
        </p:nvSpPr>
        <p:spPr>
          <a:xfrm>
            <a:off x="507258" y="1968964"/>
            <a:ext cx="667446" cy="166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E2033-CEF8-486F-8CA3-BD617990D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0"/>
          <a:stretch/>
        </p:blipFill>
        <p:spPr>
          <a:xfrm>
            <a:off x="2209650" y="1182623"/>
            <a:ext cx="6229488" cy="33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09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BBA1EAD8-CCEB-441A-BE66-A5F673EF8A31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06282-DE9F-4864-8AEF-A8443EC55D10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as per problem statement we want chart for each quarter of  a year so change years to quarter by clicking year tab in columns as shown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93307-53D8-4C5C-9D36-922120BB1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5"/>
          <a:stretch/>
        </p:blipFill>
        <p:spPr>
          <a:xfrm>
            <a:off x="1134906" y="1182622"/>
            <a:ext cx="6874188" cy="372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75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DEDDD2FA-6C66-47DB-95D7-31D5AA8CFB55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C6106-9FE2-4339-ABBF-4F90314AF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4"/>
          <a:stretch/>
        </p:blipFill>
        <p:spPr>
          <a:xfrm>
            <a:off x="895865" y="899243"/>
            <a:ext cx="7352269" cy="39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58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;p16">
            <a:extLst>
              <a:ext uri="{FF2B5EF4-FFF2-40B4-BE49-F238E27FC236}">
                <a16:creationId xmlns:a16="http://schemas.microsoft.com/office/drawing/2014/main" id="{6AB2AC98-1FBB-4163-9122-DB3CC5B0FCDC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1AF6A-DFD6-43D0-B396-32190446BDF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47" b="49572"/>
          <a:stretch/>
        </p:blipFill>
        <p:spPr bwMode="auto">
          <a:xfrm>
            <a:off x="1854469" y="895516"/>
            <a:ext cx="2644775" cy="3686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4CD0AB-1AAA-47E8-B97D-30BF72EE995D}"/>
              </a:ext>
            </a:extLst>
          </p:cNvPr>
          <p:cNvSpPr/>
          <p:nvPr/>
        </p:nvSpPr>
        <p:spPr>
          <a:xfrm>
            <a:off x="1883044" y="2233461"/>
            <a:ext cx="1400175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B2D8FB-BE7A-4B45-917C-D6655D446DF2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1452237" y="2671611"/>
            <a:ext cx="43080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Box 12">
            <a:extLst>
              <a:ext uri="{FF2B5EF4-FFF2-40B4-BE49-F238E27FC236}">
                <a16:creationId xmlns:a16="http://schemas.microsoft.com/office/drawing/2014/main" id="{DE48D63D-0537-4B71-86DB-7E7E900C6B14}"/>
              </a:ext>
            </a:extLst>
          </p:cNvPr>
          <p:cNvSpPr txBox="1"/>
          <p:nvPr/>
        </p:nvSpPr>
        <p:spPr>
          <a:xfrm>
            <a:off x="271137" y="2504923"/>
            <a:ext cx="1181100" cy="3333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Dimensions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7184F2-DB12-48E6-B10A-501B5032164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47" b="49572"/>
          <a:stretch/>
        </p:blipFill>
        <p:spPr bwMode="auto">
          <a:xfrm>
            <a:off x="4901476" y="895516"/>
            <a:ext cx="2644775" cy="3686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E4D3F0-6EC0-49D3-848A-A190FD006CB9}"/>
              </a:ext>
            </a:extLst>
          </p:cNvPr>
          <p:cNvSpPr/>
          <p:nvPr/>
        </p:nvSpPr>
        <p:spPr>
          <a:xfrm>
            <a:off x="4901476" y="3097061"/>
            <a:ext cx="1400175" cy="120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73F464-6B80-42D3-9262-5C39D3C05517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6301651" y="3697136"/>
            <a:ext cx="12446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Box 13">
            <a:extLst>
              <a:ext uri="{FF2B5EF4-FFF2-40B4-BE49-F238E27FC236}">
                <a16:creationId xmlns:a16="http://schemas.microsoft.com/office/drawing/2014/main" id="{0C1AD9A2-D883-4ED8-AC2E-5AE1FFE422E0}"/>
              </a:ext>
            </a:extLst>
          </p:cNvPr>
          <p:cNvSpPr txBox="1"/>
          <p:nvPr/>
        </p:nvSpPr>
        <p:spPr>
          <a:xfrm>
            <a:off x="7546251" y="3539973"/>
            <a:ext cx="1019175" cy="3143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Measures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185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C583CFBD-E10A-4505-B944-CBC23E52B00B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BB744-709C-408E-B57B-1ED65C5FD0E1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Double click on measure sales “Profit” then tableau will automatically create line chart for aggregated profit values for each quarter of year as shown below.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682DC-BC64-44CF-80BB-3A4A0179B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63" r="88730" b="30135"/>
          <a:stretch/>
        </p:blipFill>
        <p:spPr>
          <a:xfrm>
            <a:off x="407083" y="1428332"/>
            <a:ext cx="1824022" cy="14750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D1B9A3-C6EE-471E-A35B-B72A5C34DCD5}"/>
              </a:ext>
            </a:extLst>
          </p:cNvPr>
          <p:cNvSpPr/>
          <p:nvPr/>
        </p:nvSpPr>
        <p:spPr>
          <a:xfrm>
            <a:off x="560654" y="1595199"/>
            <a:ext cx="754213" cy="206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2011E-F17D-4552-9FFF-4FA1AFBCD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3"/>
          <a:stretch/>
        </p:blipFill>
        <p:spPr>
          <a:xfrm>
            <a:off x="2384676" y="1428332"/>
            <a:ext cx="6636714" cy="357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04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C43CE035-614A-4D15-83AC-8B525D9DCF82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0F09D-1D82-44B2-9F13-988D515B7585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In “Marks” tab change automatic to area so tableau will create area chart for it as shown below.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FC618-2798-449A-9CDF-1BC8A4889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63"/>
          <a:stretch/>
        </p:blipFill>
        <p:spPr>
          <a:xfrm>
            <a:off x="122036" y="1182622"/>
            <a:ext cx="6636714" cy="3570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147020-3189-465D-A255-714AF77FD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8" t="21021" r="80511" b="43683"/>
          <a:stretch/>
        </p:blipFill>
        <p:spPr>
          <a:xfrm>
            <a:off x="7462036" y="1314866"/>
            <a:ext cx="1441176" cy="343858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AE932D-5F24-4286-A853-3C271383761F}"/>
              </a:ext>
            </a:extLst>
          </p:cNvPr>
          <p:cNvSpPr/>
          <p:nvPr/>
        </p:nvSpPr>
        <p:spPr>
          <a:xfrm>
            <a:off x="850217" y="1962289"/>
            <a:ext cx="564767" cy="807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E29BE7-991F-48B6-A07F-F549C5661CCF}"/>
              </a:ext>
            </a:extLst>
          </p:cNvPr>
          <p:cNvCxnSpPr>
            <a:stCxn id="6" idx="3"/>
          </p:cNvCxnSpPr>
          <p:nvPr/>
        </p:nvCxnSpPr>
        <p:spPr>
          <a:xfrm flipV="1">
            <a:off x="1414984" y="2129150"/>
            <a:ext cx="5886867" cy="2369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595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89CCE412-10A7-482C-957F-5194EB291598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E1CFF-14EE-4103-A757-FC8EF466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4"/>
          <a:stretch/>
        </p:blipFill>
        <p:spPr>
          <a:xfrm>
            <a:off x="572693" y="899243"/>
            <a:ext cx="7555480" cy="40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78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89CCE412-10A7-482C-957F-5194EB291598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B9853-6ED2-4C76-9E45-96C98EC2FEB2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Drag &amp; drop measure “Profit” in “Label Tab” of “Marks Tab” to get label of profit in chart as shown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A1C12-EA92-4E7F-925D-76F8EE82A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2" t="19076" r="75840" b="56788"/>
          <a:stretch/>
        </p:blipFill>
        <p:spPr>
          <a:xfrm>
            <a:off x="133430" y="1182622"/>
            <a:ext cx="2091851" cy="2047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916B1-0122-45BF-ADA4-1FFC40F00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4"/>
          <a:stretch/>
        </p:blipFill>
        <p:spPr>
          <a:xfrm>
            <a:off x="2422885" y="1304420"/>
            <a:ext cx="6587685" cy="356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6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89CCE412-10A7-482C-957F-5194EB291598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665AC-0C4F-46C3-B044-D64E1EC11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7" t="21541" r="80438" b="51598"/>
          <a:stretch/>
        </p:blipFill>
        <p:spPr>
          <a:xfrm>
            <a:off x="173535" y="1267508"/>
            <a:ext cx="1575172" cy="2608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76974-5FE8-4543-8997-67FA5AD69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5"/>
          <a:stretch/>
        </p:blipFill>
        <p:spPr>
          <a:xfrm>
            <a:off x="2262640" y="1417331"/>
            <a:ext cx="6601034" cy="3575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C02F14-892B-4890-85BC-DB092262E983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Drag &amp; drop dimension “Order Date” in “Color Tab” of “Marks Tab” to get color in chart year wise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3287728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89CCE412-10A7-482C-957F-5194EB291598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B9540-74BE-45AA-95D4-98CB0E56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06" t="13549" r="193" b="74019"/>
          <a:stretch/>
        </p:blipFill>
        <p:spPr>
          <a:xfrm>
            <a:off x="7014906" y="1956851"/>
            <a:ext cx="2002336" cy="164722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DE327-BE63-4363-BE41-E4F1F33EA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5"/>
          <a:stretch/>
        </p:blipFill>
        <p:spPr>
          <a:xfrm>
            <a:off x="126758" y="1596717"/>
            <a:ext cx="6058804" cy="32814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6889B7-DA11-4BBD-90B7-B7F03555AA53}"/>
              </a:ext>
            </a:extLst>
          </p:cNvPr>
          <p:cNvSpPr/>
          <p:nvPr/>
        </p:nvSpPr>
        <p:spPr>
          <a:xfrm>
            <a:off x="5653261" y="2042376"/>
            <a:ext cx="532301" cy="420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C54049-0440-42F7-AD93-E0A1E94A4ABD}"/>
              </a:ext>
            </a:extLst>
          </p:cNvPr>
          <p:cNvCxnSpPr>
            <a:stCxn id="5" idx="3"/>
          </p:cNvCxnSpPr>
          <p:nvPr/>
        </p:nvCxnSpPr>
        <p:spPr>
          <a:xfrm flipV="1">
            <a:off x="6185562" y="2242609"/>
            <a:ext cx="749194" cy="10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A06E9C-CFCE-478C-BAC1-1B6BE6996829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Color Indicator i.e. which color shows which year is here as shown below. </a:t>
            </a:r>
          </a:p>
        </p:txBody>
      </p:sp>
    </p:spTree>
    <p:extLst>
      <p:ext uri="{BB962C8B-B14F-4D97-AF65-F5344CB8AC3E}">
        <p14:creationId xmlns:p14="http://schemas.microsoft.com/office/powerpoint/2010/main" val="4211294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89CCE412-10A7-482C-957F-5194EB291598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C92B7-1071-47DA-9677-B9C5439BD6A1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Final Output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73C0C-6453-41BD-80D3-CDFC955FF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5"/>
          <a:stretch/>
        </p:blipFill>
        <p:spPr>
          <a:xfrm>
            <a:off x="176098" y="934862"/>
            <a:ext cx="6414149" cy="3473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921C2-0BF9-4210-8A76-DFD236396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63" t="62916" r="40397" b="24689"/>
          <a:stretch/>
        </p:blipFill>
        <p:spPr>
          <a:xfrm>
            <a:off x="6998164" y="2224644"/>
            <a:ext cx="1973562" cy="9942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D078D4-4C79-4B7B-8D00-258A3C6142B3}"/>
              </a:ext>
            </a:extLst>
          </p:cNvPr>
          <p:cNvSpPr/>
          <p:nvPr/>
        </p:nvSpPr>
        <p:spPr>
          <a:xfrm>
            <a:off x="3083597" y="3218844"/>
            <a:ext cx="954447" cy="492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31FF47-E974-4D76-B749-F86E0ED87C87}"/>
              </a:ext>
            </a:extLst>
          </p:cNvPr>
          <p:cNvCxnSpPr>
            <a:stCxn id="7" idx="3"/>
          </p:cNvCxnSpPr>
          <p:nvPr/>
        </p:nvCxnSpPr>
        <p:spPr>
          <a:xfrm flipV="1">
            <a:off x="4038044" y="2769898"/>
            <a:ext cx="2870014" cy="695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470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89CCE412-10A7-482C-957F-5194EB291598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1DAE6-87C0-4D6B-B53D-E5C0C212D836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Final Output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5A454-662C-4039-B598-E8FE7255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69" y="934862"/>
            <a:ext cx="7332613" cy="41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89CCE412-10A7-482C-957F-5194EB291598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DEF06-461D-4FF9-8A34-1DFDBB31E047}"/>
              </a:ext>
            </a:extLst>
          </p:cNvPr>
          <p:cNvSpPr txBox="1"/>
          <p:nvPr/>
        </p:nvSpPr>
        <p:spPr>
          <a:xfrm>
            <a:off x="850217" y="615864"/>
            <a:ext cx="7443566" cy="968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3. Plot sales and profit for each month of a year in </a:t>
            </a:r>
            <a:r>
              <a:rPr lang="en-US" b="1" dirty="0"/>
              <a:t>furniture</a:t>
            </a:r>
            <a:r>
              <a:rPr lang="en-US" dirty="0"/>
              <a:t> category </a:t>
            </a:r>
          </a:p>
          <a:p>
            <a:pPr marL="4000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For this problem statement we will use “Order” table so drag and drop that table on right side as shown below.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E926E-0C6E-498F-8905-AE233212C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3"/>
          <a:stretch/>
        </p:blipFill>
        <p:spPr>
          <a:xfrm>
            <a:off x="1460395" y="1665276"/>
            <a:ext cx="5780076" cy="31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78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89CCE412-10A7-482C-957F-5194EB291598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9AA41-C1D5-4821-BCCE-A42FCF6C59B3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Press “Sheet 1” tab as shown below.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A31FC-C3ED-4CBF-8344-C91E24F42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55" r="84042" b="3816"/>
          <a:stretch/>
        </p:blipFill>
        <p:spPr>
          <a:xfrm>
            <a:off x="1039905" y="899242"/>
            <a:ext cx="2223902" cy="9429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71538E-8489-426B-ACF9-A80B908D65FF}"/>
              </a:ext>
            </a:extLst>
          </p:cNvPr>
          <p:cNvSpPr/>
          <p:nvPr/>
        </p:nvSpPr>
        <p:spPr>
          <a:xfrm>
            <a:off x="1914911" y="1430543"/>
            <a:ext cx="527282" cy="318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DE97F-23F3-4D94-8709-ECA4118479D1}"/>
              </a:ext>
            </a:extLst>
          </p:cNvPr>
          <p:cNvSpPr txBox="1"/>
          <p:nvPr/>
        </p:nvSpPr>
        <p:spPr>
          <a:xfrm>
            <a:off x="850217" y="2182069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After pressing it we will come to below page.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42523-7881-4C3B-A132-8AB57433F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3"/>
          <a:stretch/>
        </p:blipFill>
        <p:spPr>
          <a:xfrm>
            <a:off x="1039905" y="2503153"/>
            <a:ext cx="4572000" cy="246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8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71B648BC-53D0-473C-916A-1B915AC7C703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232B6-D8AB-4E4F-83F4-C924F7A54236}"/>
              </a:ext>
            </a:extLst>
          </p:cNvPr>
          <p:cNvPicPr/>
          <p:nvPr/>
        </p:nvPicPr>
        <p:blipFill rotWithShape="1">
          <a:blip r:embed="rId2"/>
          <a:srcRect b="3854"/>
          <a:stretch/>
        </p:blipFill>
        <p:spPr>
          <a:xfrm>
            <a:off x="1600200" y="1090611"/>
            <a:ext cx="5943600" cy="3214411"/>
          </a:xfrm>
          <a:prstGeom prst="rect">
            <a:avLst/>
          </a:prstGeom>
        </p:spPr>
      </p:pic>
      <p:sp>
        <p:nvSpPr>
          <p:cNvPr id="7" name="Text Box 15">
            <a:extLst>
              <a:ext uri="{FF2B5EF4-FFF2-40B4-BE49-F238E27FC236}">
                <a16:creationId xmlns:a16="http://schemas.microsoft.com/office/drawing/2014/main" id="{2F1F16BD-75B9-40F4-A3CE-DFC05A6D47E8}"/>
              </a:ext>
            </a:extLst>
          </p:cNvPr>
          <p:cNvSpPr txBox="1"/>
          <p:nvPr/>
        </p:nvSpPr>
        <p:spPr>
          <a:xfrm>
            <a:off x="3818204" y="2381250"/>
            <a:ext cx="1507592" cy="3810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Working Area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17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4B129-21F9-4F90-B623-1E2D29116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2" r="88730" b="19814"/>
          <a:stretch/>
        </p:blipFill>
        <p:spPr>
          <a:xfrm>
            <a:off x="2661013" y="840979"/>
            <a:ext cx="1312306" cy="4198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B8907-9E55-4805-A8C4-9B323B5A2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2" r="88730" b="19814"/>
          <a:stretch/>
        </p:blipFill>
        <p:spPr>
          <a:xfrm>
            <a:off x="4885691" y="840979"/>
            <a:ext cx="1312306" cy="4198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DAE26B-C173-4085-B6AC-400B1382AB8D}"/>
              </a:ext>
            </a:extLst>
          </p:cNvPr>
          <p:cNvSpPr/>
          <p:nvPr/>
        </p:nvSpPr>
        <p:spPr>
          <a:xfrm>
            <a:off x="2661013" y="1001167"/>
            <a:ext cx="1165467" cy="2296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9AEE8-C4AD-4A7C-957C-B35F6BC89F4E}"/>
              </a:ext>
            </a:extLst>
          </p:cNvPr>
          <p:cNvSpPr/>
          <p:nvPr/>
        </p:nvSpPr>
        <p:spPr>
          <a:xfrm>
            <a:off x="4959110" y="3297181"/>
            <a:ext cx="1165467" cy="1074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59F7F7-D44D-41EF-83A7-35636F0205D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361581" y="2149174"/>
            <a:ext cx="129943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90A8EE-7256-4CC2-8323-02FFE5096CB3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6124577" y="3834474"/>
            <a:ext cx="101707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12">
            <a:extLst>
              <a:ext uri="{FF2B5EF4-FFF2-40B4-BE49-F238E27FC236}">
                <a16:creationId xmlns:a16="http://schemas.microsoft.com/office/drawing/2014/main" id="{FEB7DA79-B101-4DF9-B414-BF0C5D48AEEE}"/>
              </a:ext>
            </a:extLst>
          </p:cNvPr>
          <p:cNvSpPr txBox="1"/>
          <p:nvPr/>
        </p:nvSpPr>
        <p:spPr>
          <a:xfrm>
            <a:off x="186877" y="1983314"/>
            <a:ext cx="1174704" cy="33171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Dimensions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278B0D7D-5097-4C43-9647-359D1C778796}"/>
              </a:ext>
            </a:extLst>
          </p:cNvPr>
          <p:cNvSpPr txBox="1"/>
          <p:nvPr/>
        </p:nvSpPr>
        <p:spPr>
          <a:xfrm>
            <a:off x="7141656" y="3670948"/>
            <a:ext cx="1044623" cy="34660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Measures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370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43208-C647-47DA-A502-278890FFE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7"/>
          <a:stretch/>
        </p:blipFill>
        <p:spPr>
          <a:xfrm>
            <a:off x="872388" y="899243"/>
            <a:ext cx="6956089" cy="3759525"/>
          </a:xfrm>
          <a:prstGeom prst="rect">
            <a:avLst/>
          </a:prstGeom>
        </p:spPr>
      </p:pic>
      <p:sp>
        <p:nvSpPr>
          <p:cNvPr id="4" name="Text Box 15">
            <a:extLst>
              <a:ext uri="{FF2B5EF4-FFF2-40B4-BE49-F238E27FC236}">
                <a16:creationId xmlns:a16="http://schemas.microsoft.com/office/drawing/2014/main" id="{96A93639-D5D3-471F-8A16-BDA97196A242}"/>
              </a:ext>
            </a:extLst>
          </p:cNvPr>
          <p:cNvSpPr txBox="1"/>
          <p:nvPr/>
        </p:nvSpPr>
        <p:spPr>
          <a:xfrm>
            <a:off x="3596636" y="2571750"/>
            <a:ext cx="1507592" cy="3810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Working Area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54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900C9-5DDE-473E-B510-9BD732CD887C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Double click on measure “Sales” .Tableau will automatically create appropriate  chart for us as shown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F76D9-EDCA-4C2A-99C4-EFAAEAAF3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5"/>
          <a:stretch/>
        </p:blipFill>
        <p:spPr>
          <a:xfrm>
            <a:off x="2335695" y="1428332"/>
            <a:ext cx="6401222" cy="3466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3D14E-9993-466D-8150-9B236944C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63" r="88730" b="30135"/>
          <a:stretch/>
        </p:blipFill>
        <p:spPr>
          <a:xfrm>
            <a:off x="407083" y="1428332"/>
            <a:ext cx="1824022" cy="14750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FA3168-D94C-492A-A2CA-FDAE31C4013C}"/>
              </a:ext>
            </a:extLst>
          </p:cNvPr>
          <p:cNvSpPr/>
          <p:nvPr/>
        </p:nvSpPr>
        <p:spPr>
          <a:xfrm>
            <a:off x="560654" y="1955622"/>
            <a:ext cx="754213" cy="206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7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70D2A-AF13-4F29-BC2F-17380316629F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double click on measure “Profit” .Tableau will automatically create appropriate  chart for us as shown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9D8D1-4EB9-40D5-9515-76744F798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4"/>
          <a:stretch/>
        </p:blipFill>
        <p:spPr>
          <a:xfrm>
            <a:off x="2472041" y="1428332"/>
            <a:ext cx="6264876" cy="3383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EAC932-0602-4CB5-82D4-916DF020F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63" r="88730" b="30135"/>
          <a:stretch/>
        </p:blipFill>
        <p:spPr>
          <a:xfrm>
            <a:off x="407083" y="1428332"/>
            <a:ext cx="1824022" cy="14750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24A279-310F-4749-91A2-B5F9AE099BC2}"/>
              </a:ext>
            </a:extLst>
          </p:cNvPr>
          <p:cNvSpPr/>
          <p:nvPr/>
        </p:nvSpPr>
        <p:spPr>
          <a:xfrm>
            <a:off x="560654" y="1595199"/>
            <a:ext cx="754213" cy="206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95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4E5C2-FFCB-47D0-85E9-DBC5D327A075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this graph is of aggregated values so drag &amp; drop “Order Date” in “Detail Tab ” of “Marks Tab”.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862D2-3D8D-4F64-8221-786B7A412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9" t="21152" r="80072" b="57827"/>
          <a:stretch/>
        </p:blipFill>
        <p:spPr>
          <a:xfrm>
            <a:off x="192279" y="1154488"/>
            <a:ext cx="1672727" cy="1860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D531D-0C11-4074-8E87-F32528F74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5"/>
          <a:stretch/>
        </p:blipFill>
        <p:spPr>
          <a:xfrm>
            <a:off x="1983593" y="1152402"/>
            <a:ext cx="6968128" cy="37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D451F-EB2C-4D7D-86B4-3F61C1580896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this graph is year wise so change granularity to month wise as shown above.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C66F3-C619-46CB-A674-1ED818DA7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2" t="21282" r="75109" b="18507"/>
          <a:stretch/>
        </p:blipFill>
        <p:spPr>
          <a:xfrm>
            <a:off x="273594" y="934862"/>
            <a:ext cx="1615276" cy="3944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5CCA89-EF30-467F-BBCA-922CB8EF1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4"/>
          <a:stretch/>
        </p:blipFill>
        <p:spPr>
          <a:xfrm>
            <a:off x="2022359" y="1063231"/>
            <a:ext cx="7055787" cy="38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8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44EA3-B7B5-4A18-B4B8-EB191C63A733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this graph is for all category so drag &amp; drop “Category” in “Filter Tab” to filter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76329-ED97-409D-8247-0B176D23E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8" t="13495" r="79489" b="55102"/>
          <a:stretch/>
        </p:blipFill>
        <p:spPr>
          <a:xfrm>
            <a:off x="113465" y="899243"/>
            <a:ext cx="1441682" cy="2528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00844-F6FA-42EF-A5D0-8A4893D81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4"/>
          <a:stretch/>
        </p:blipFill>
        <p:spPr>
          <a:xfrm>
            <a:off x="1748446" y="934862"/>
            <a:ext cx="6642511" cy="35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92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B65FD-2278-45B4-B4A1-DC963FDF9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75" t="21540" r="38176" b="26034"/>
          <a:stretch/>
        </p:blipFill>
        <p:spPr>
          <a:xfrm>
            <a:off x="146837" y="899243"/>
            <a:ext cx="2162523" cy="2696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B8D1E-7932-407B-9D93-1AE8B46445B9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Tick on ‘Furniture’ in popup and press OK to filter graph by category as shown below.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47AD2-9E83-42B5-9342-BC92A29C5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74"/>
          <a:stretch/>
        </p:blipFill>
        <p:spPr>
          <a:xfrm>
            <a:off x="2419941" y="1036264"/>
            <a:ext cx="6463756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63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7F552-D9EC-4385-911F-569ED3D334ED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drag &amp; drop “Order Date” in “Color Tab ” of “Marks Tab” to get color in chart year wise as shown below.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CE63A-BB67-446B-9D55-97E06D02F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7" t="21022" r="80584" b="57177"/>
          <a:stretch/>
        </p:blipFill>
        <p:spPr>
          <a:xfrm>
            <a:off x="260304" y="1182621"/>
            <a:ext cx="1661938" cy="2147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8F20CD-9B84-4E8C-9EF7-780A93AC9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5"/>
          <a:stretch/>
        </p:blipFill>
        <p:spPr>
          <a:xfrm>
            <a:off x="2035707" y="1182621"/>
            <a:ext cx="6954780" cy="37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74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2D490-7657-42FE-A69B-5341434F4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5"/>
          <a:stretch/>
        </p:blipFill>
        <p:spPr>
          <a:xfrm>
            <a:off x="407083" y="1286364"/>
            <a:ext cx="6134783" cy="3322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80E10-EC85-40E4-AEF4-34545A73B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06" t="13549" r="193" b="74019"/>
          <a:stretch/>
        </p:blipFill>
        <p:spPr>
          <a:xfrm>
            <a:off x="6993770" y="1515228"/>
            <a:ext cx="2002336" cy="164722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F790D-3721-44B6-A366-D12B4E2A43A8}"/>
              </a:ext>
            </a:extLst>
          </p:cNvPr>
          <p:cNvSpPr/>
          <p:nvPr/>
        </p:nvSpPr>
        <p:spPr>
          <a:xfrm>
            <a:off x="5980309" y="1748709"/>
            <a:ext cx="561557" cy="43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079092-76BA-45C9-9702-2B38199E1CF2}"/>
              </a:ext>
            </a:extLst>
          </p:cNvPr>
          <p:cNvCxnSpPr>
            <a:stCxn id="6" idx="3"/>
          </p:cNvCxnSpPr>
          <p:nvPr/>
        </p:nvCxnSpPr>
        <p:spPr>
          <a:xfrm flipV="1">
            <a:off x="6541866" y="1955617"/>
            <a:ext cx="346169" cy="10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F48FBE-4D0B-4AD0-8EBE-1563131C75F1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Color Indicator i.e. which color shows which year is here as shown below. </a:t>
            </a:r>
          </a:p>
        </p:txBody>
      </p:sp>
    </p:spTree>
    <p:extLst>
      <p:ext uri="{BB962C8B-B14F-4D97-AF65-F5344CB8AC3E}">
        <p14:creationId xmlns:p14="http://schemas.microsoft.com/office/powerpoint/2010/main" val="69963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2719633E-4C5A-46AD-AFB6-01C5DB31B453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8E021-DADE-407D-8DD2-BAAAA2D8E05F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1. Create a dashboard with </a:t>
            </a:r>
            <a:r>
              <a:rPr lang="en-US" b="1" dirty="0"/>
              <a:t>worldwide</a:t>
            </a:r>
            <a:r>
              <a:rPr lang="en-US" dirty="0"/>
              <a:t> map, </a:t>
            </a:r>
            <a:r>
              <a:rPr lang="en-US" b="1" dirty="0"/>
              <a:t>confirmed</a:t>
            </a:r>
            <a:r>
              <a:rPr lang="en-US" dirty="0"/>
              <a:t>, </a:t>
            </a:r>
            <a:r>
              <a:rPr lang="en-US" b="1" dirty="0"/>
              <a:t>recovered </a:t>
            </a:r>
            <a:r>
              <a:rPr lang="en-US" dirty="0"/>
              <a:t>and </a:t>
            </a:r>
            <a:r>
              <a:rPr lang="en-US" b="1" dirty="0"/>
              <a:t>death </a:t>
            </a:r>
            <a:r>
              <a:rPr lang="en-US" dirty="0"/>
              <a:t>analysis.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862E3-08B4-4643-80CB-F394546B9B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1120369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4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69322-665D-40B2-966A-802BE0B1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7" y="1085780"/>
            <a:ext cx="5746828" cy="3232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030CE4-9819-4052-BF89-EB218FF94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84" t="22522" r="45140" b="59330"/>
          <a:stretch/>
        </p:blipFill>
        <p:spPr>
          <a:xfrm>
            <a:off x="6945543" y="1666512"/>
            <a:ext cx="1991548" cy="11836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316BA2-D56D-4DDB-8372-28AD9A95653A}"/>
              </a:ext>
            </a:extLst>
          </p:cNvPr>
          <p:cNvSpPr/>
          <p:nvPr/>
        </p:nvSpPr>
        <p:spPr>
          <a:xfrm>
            <a:off x="2309361" y="1922242"/>
            <a:ext cx="1001167" cy="473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967366-5282-4458-AD74-F9560A69507F}"/>
              </a:ext>
            </a:extLst>
          </p:cNvPr>
          <p:cNvCxnSpPr>
            <a:stCxn id="6" idx="3"/>
          </p:cNvCxnSpPr>
          <p:nvPr/>
        </p:nvCxnSpPr>
        <p:spPr>
          <a:xfrm flipV="1">
            <a:off x="3310528" y="2155848"/>
            <a:ext cx="3470716" cy="33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11B00C-3D00-41FC-A35B-25CE498D82B0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Final Output :</a:t>
            </a:r>
          </a:p>
        </p:txBody>
      </p:sp>
    </p:spTree>
    <p:extLst>
      <p:ext uri="{BB962C8B-B14F-4D97-AF65-F5344CB8AC3E}">
        <p14:creationId xmlns:p14="http://schemas.microsoft.com/office/powerpoint/2010/main" val="287236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EC0EF-448E-43ED-88EE-3D67DBEFB6B0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Final Output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78779-9BED-495C-8EB0-DC15AE4E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61" y="937219"/>
            <a:ext cx="7296622" cy="41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61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6B4CD-800B-4AB7-B2F5-F4D96ABA5971}"/>
              </a:ext>
            </a:extLst>
          </p:cNvPr>
          <p:cNvSpPr txBox="1"/>
          <p:nvPr/>
        </p:nvSpPr>
        <p:spPr>
          <a:xfrm>
            <a:off x="850217" y="615864"/>
            <a:ext cx="7443566" cy="968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4. Plot sales and profit for each month of a year in </a:t>
            </a:r>
            <a:r>
              <a:rPr lang="en-US" b="1" dirty="0"/>
              <a:t>office supplies </a:t>
            </a:r>
            <a:r>
              <a:rPr lang="en-US" dirty="0"/>
              <a:t>category in </a:t>
            </a:r>
            <a:r>
              <a:rPr lang="en-US" b="1" dirty="0"/>
              <a:t>central</a:t>
            </a:r>
            <a:r>
              <a:rPr lang="en-US" dirty="0"/>
              <a:t> region</a:t>
            </a:r>
          </a:p>
          <a:p>
            <a:pPr marL="4000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For this problem follow same steps as in Problem-02 upto chart as shown below.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CF267-37C6-414F-9A68-3AE080AE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4"/>
          <a:stretch/>
        </p:blipFill>
        <p:spPr>
          <a:xfrm>
            <a:off x="1512215" y="1584271"/>
            <a:ext cx="6463756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72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4F2CC-B79E-4198-810D-6FA051B8D60B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</a:pPr>
            <a:r>
              <a:rPr lang="en-US" dirty="0"/>
              <a:t>Now left click on category in “Filter Tab” and press “Show filter”.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3E3A5-B291-4A54-A8D7-CB5136535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5" t="13366" r="75328" b="57697"/>
          <a:stretch/>
        </p:blipFill>
        <p:spPr>
          <a:xfrm>
            <a:off x="407083" y="934862"/>
            <a:ext cx="1922301" cy="2282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3BB3AE-D045-41A3-9A74-763AF3487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5"/>
          <a:stretch/>
        </p:blipFill>
        <p:spPr>
          <a:xfrm>
            <a:off x="2415398" y="970481"/>
            <a:ext cx="6567792" cy="3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7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E3ED5-60EE-4941-AC39-F6B91C389019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</a:pPr>
            <a:r>
              <a:rPr lang="en-US" dirty="0"/>
              <a:t>Now “Category tab” will be added into screen.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C4372-2A2C-45E9-9F3B-562A319CA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5"/>
          <a:stretch/>
        </p:blipFill>
        <p:spPr>
          <a:xfrm>
            <a:off x="226873" y="1188053"/>
            <a:ext cx="6567792" cy="355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EFCF8-1321-4111-8402-5879BE17F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41" t="13521" b="74389"/>
          <a:stretch/>
        </p:blipFill>
        <p:spPr>
          <a:xfrm>
            <a:off x="7396787" y="1188053"/>
            <a:ext cx="1538253" cy="11421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40D113-6FAB-422C-82C4-26F71D3D41AB}"/>
              </a:ext>
            </a:extLst>
          </p:cNvPr>
          <p:cNvSpPr/>
          <p:nvPr/>
        </p:nvSpPr>
        <p:spPr>
          <a:xfrm>
            <a:off x="6187218" y="1672603"/>
            <a:ext cx="607447" cy="480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BC9438-DA1C-414F-B36E-BF4F3C77D59E}"/>
              </a:ext>
            </a:extLst>
          </p:cNvPr>
          <p:cNvCxnSpPr>
            <a:stCxn id="6" idx="3"/>
          </p:cNvCxnSpPr>
          <p:nvPr/>
        </p:nvCxnSpPr>
        <p:spPr>
          <a:xfrm>
            <a:off x="6794665" y="1912883"/>
            <a:ext cx="5138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771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E3ED5-60EE-4941-AC39-F6B91C389019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ct val="115000"/>
              </a:lnSpc>
              <a:spcBef>
                <a:spcPts val="1200"/>
              </a:spcBef>
              <a:buClr>
                <a:schemeClr val="dk2"/>
              </a:buClr>
              <a:buSzPts val="1800"/>
            </a:pPr>
            <a:r>
              <a:rPr lang="en-US" dirty="0"/>
              <a:t>Tick on “Office Supplies” in “Category Tab” in order to get graph of that particular category as shown below.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C4372-2A2C-45E9-9F3B-562A319CA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" r="101"/>
          <a:stretch/>
        </p:blipFill>
        <p:spPr>
          <a:xfrm>
            <a:off x="226873" y="1188053"/>
            <a:ext cx="6567792" cy="355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EFCF8-1321-4111-8402-5879BE17F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0" b="5050"/>
          <a:stretch/>
        </p:blipFill>
        <p:spPr>
          <a:xfrm>
            <a:off x="7396787" y="1188053"/>
            <a:ext cx="1538253" cy="11421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40D113-6FAB-422C-82C4-26F71D3D41AB}"/>
              </a:ext>
            </a:extLst>
          </p:cNvPr>
          <p:cNvSpPr/>
          <p:nvPr/>
        </p:nvSpPr>
        <p:spPr>
          <a:xfrm>
            <a:off x="6187218" y="1672603"/>
            <a:ext cx="607447" cy="480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BC9438-DA1C-414F-B36E-BF4F3C77D59E}"/>
              </a:ext>
            </a:extLst>
          </p:cNvPr>
          <p:cNvCxnSpPr>
            <a:stCxn id="6" idx="3"/>
          </p:cNvCxnSpPr>
          <p:nvPr/>
        </p:nvCxnSpPr>
        <p:spPr>
          <a:xfrm>
            <a:off x="6794665" y="1912883"/>
            <a:ext cx="5138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091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11DD1-5EAC-47A8-8576-74634409150C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drag &amp; drop “Region” in “Filter Tab” to filter it region wise.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DE6E4-D100-4BAE-A9CD-316937BD9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13626" r="78832" b="56528"/>
          <a:stretch/>
        </p:blipFill>
        <p:spPr>
          <a:xfrm>
            <a:off x="27775" y="934862"/>
            <a:ext cx="1644884" cy="2609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B8FB9-34C8-4018-A24F-1F18035A8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74"/>
          <a:stretch/>
        </p:blipFill>
        <p:spPr>
          <a:xfrm>
            <a:off x="1819497" y="934862"/>
            <a:ext cx="6651487" cy="35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5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B87B7-9C9F-4531-A537-49A53B417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57" t="21246" r="38153" b="25734"/>
          <a:stretch/>
        </p:blipFill>
        <p:spPr>
          <a:xfrm>
            <a:off x="142724" y="934862"/>
            <a:ext cx="2360195" cy="2958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CB133E-8CAE-4644-845B-EEF5CBF0CFC2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Tick on ‘Central’ in popup and press OK to filter graph by region as shown below.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471C2-8AED-4B26-85DD-8BB668A63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5"/>
          <a:stretch/>
        </p:blipFill>
        <p:spPr>
          <a:xfrm>
            <a:off x="2599840" y="934862"/>
            <a:ext cx="6137077" cy="33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51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32489-B2E4-4B03-8369-BDA9209CF23F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Final Output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780AA-3CAE-4CBC-9FFE-EB6EDD58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0" y="964859"/>
            <a:ext cx="5713389" cy="3213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929736-A775-497A-9444-606E74563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2" t="75099" r="54419" b="18047"/>
          <a:stretch/>
        </p:blipFill>
        <p:spPr>
          <a:xfrm>
            <a:off x="5951050" y="2017770"/>
            <a:ext cx="3122431" cy="5539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8EC6E5-E710-4A2C-A94C-93DCEBC1277B}"/>
              </a:ext>
            </a:extLst>
          </p:cNvPr>
          <p:cNvSpPr/>
          <p:nvPr/>
        </p:nvSpPr>
        <p:spPr>
          <a:xfrm>
            <a:off x="1581845" y="3363924"/>
            <a:ext cx="1288170" cy="287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0664A2-A854-4C08-99B9-32AF8B30188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70015" y="2302686"/>
            <a:ext cx="3050224" cy="12047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196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2979D-5760-4E3F-BA5C-A6096BCCE58A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Final Output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D7665-4AD5-4EC6-829D-8BF6C6D5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44" y="899243"/>
            <a:ext cx="7368596" cy="414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1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082CCAC9-5840-4D4F-B442-2B93EC2328BD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3BD21-F26F-488D-82A8-F2EB7800C632}"/>
              </a:ext>
            </a:extLst>
          </p:cNvPr>
          <p:cNvSpPr txBox="1"/>
          <p:nvPr/>
        </p:nvSpPr>
        <p:spPr>
          <a:xfrm>
            <a:off x="850217" y="557200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2. Create a dashboard with </a:t>
            </a:r>
            <a:r>
              <a:rPr lang="en-US" b="1" dirty="0"/>
              <a:t>nationwide</a:t>
            </a:r>
            <a:r>
              <a:rPr lang="en-US" dirty="0"/>
              <a:t> map, </a:t>
            </a:r>
            <a:r>
              <a:rPr lang="en-US" b="1" dirty="0"/>
              <a:t>confirmed</a:t>
            </a:r>
            <a:r>
              <a:rPr lang="en-US" dirty="0"/>
              <a:t>, </a:t>
            </a:r>
            <a:r>
              <a:rPr lang="en-US" b="1" dirty="0"/>
              <a:t>recovered </a:t>
            </a:r>
            <a:r>
              <a:rPr lang="en-US" dirty="0"/>
              <a:t>and </a:t>
            </a:r>
            <a:r>
              <a:rPr lang="en-US" b="1" dirty="0"/>
              <a:t>death </a:t>
            </a:r>
            <a:r>
              <a:rPr lang="en-US" dirty="0"/>
              <a:t>analysis  for a specific country.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8DA18-078F-40F5-B9F0-3FA58DB3FE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633" y="1148848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30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EB3EF-029B-44A3-83E6-A250B5D95C63}"/>
              </a:ext>
            </a:extLst>
          </p:cNvPr>
          <p:cNvSpPr txBox="1"/>
          <p:nvPr/>
        </p:nvSpPr>
        <p:spPr>
          <a:xfrm>
            <a:off x="850217" y="615864"/>
            <a:ext cx="7443566" cy="968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5. Create interactive dashboard with appropriate graphs and charts using action filters, images and label formatting.</a:t>
            </a:r>
          </a:p>
          <a:p>
            <a:pPr marL="4000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For this problem make appropriate sheets and combine it to form a dashboard.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D70B6-797C-4C5D-BCDB-6C831552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30" y="2001958"/>
            <a:ext cx="5536968" cy="3114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8D4BC7-3849-49A0-95CF-D38B6DA8B24E}"/>
              </a:ext>
            </a:extLst>
          </p:cNvPr>
          <p:cNvSpPr txBox="1"/>
          <p:nvPr/>
        </p:nvSpPr>
        <p:spPr>
          <a:xfrm>
            <a:off x="3856523" y="1694181"/>
            <a:ext cx="840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Sheet-1</a:t>
            </a:r>
          </a:p>
        </p:txBody>
      </p:sp>
    </p:spTree>
    <p:extLst>
      <p:ext uri="{BB962C8B-B14F-4D97-AF65-F5344CB8AC3E}">
        <p14:creationId xmlns:p14="http://schemas.microsoft.com/office/powerpoint/2010/main" val="13651041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CD7B5-0C0A-4F5C-9B86-E2531F68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938536"/>
            <a:ext cx="73152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85DFC3-4556-41D2-B61D-C6FD386D7B0B}"/>
              </a:ext>
            </a:extLst>
          </p:cNvPr>
          <p:cNvSpPr txBox="1"/>
          <p:nvPr/>
        </p:nvSpPr>
        <p:spPr>
          <a:xfrm>
            <a:off x="4151509" y="630759"/>
            <a:ext cx="840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Sheet-2</a:t>
            </a:r>
          </a:p>
        </p:txBody>
      </p:sp>
    </p:spTree>
    <p:extLst>
      <p:ext uri="{BB962C8B-B14F-4D97-AF65-F5344CB8AC3E}">
        <p14:creationId xmlns:p14="http://schemas.microsoft.com/office/powerpoint/2010/main" val="9676315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79986-D2E8-43C7-B57B-C2E2F5E8E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5584" y="899243"/>
            <a:ext cx="7312831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9F9BE3-D50C-40D1-BF87-0754C52872CA}"/>
              </a:ext>
            </a:extLst>
          </p:cNvPr>
          <p:cNvSpPr txBox="1"/>
          <p:nvPr/>
        </p:nvSpPr>
        <p:spPr>
          <a:xfrm>
            <a:off x="3929942" y="642052"/>
            <a:ext cx="840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Sheet-3</a:t>
            </a:r>
          </a:p>
        </p:txBody>
      </p:sp>
    </p:spTree>
    <p:extLst>
      <p:ext uri="{BB962C8B-B14F-4D97-AF65-F5344CB8AC3E}">
        <p14:creationId xmlns:p14="http://schemas.microsoft.com/office/powerpoint/2010/main" val="1326771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587EEFE-9E4D-4320-9532-7B9C385B67E4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D9941-B31A-4820-B4B6-D5FA7F52D8B6}"/>
              </a:ext>
            </a:extLst>
          </p:cNvPr>
          <p:cNvSpPr txBox="1"/>
          <p:nvPr/>
        </p:nvSpPr>
        <p:spPr>
          <a:xfrm>
            <a:off x="3927259" y="642052"/>
            <a:ext cx="1289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Dashboard-1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379289-BB3E-4FC8-BA7C-327BD35A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89924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64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67C58B9E-AA68-4B08-A4AF-94263DE03EC3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822ED-128B-4C17-97CB-7CF3FA26848D}"/>
              </a:ext>
            </a:extLst>
          </p:cNvPr>
          <p:cNvSpPr txBox="1"/>
          <p:nvPr/>
        </p:nvSpPr>
        <p:spPr>
          <a:xfrm>
            <a:off x="4142837" y="695447"/>
            <a:ext cx="85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Sheet-1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6C203C-798B-4A7A-ACC2-E8412B2C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83" y="1003224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642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67C58B9E-AA68-4B08-A4AF-94263DE03EC3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AB0A3-C65D-4747-A178-53F4A623244F}"/>
              </a:ext>
            </a:extLst>
          </p:cNvPr>
          <p:cNvSpPr txBox="1"/>
          <p:nvPr/>
        </p:nvSpPr>
        <p:spPr>
          <a:xfrm>
            <a:off x="4142837" y="695447"/>
            <a:ext cx="85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Sheet-2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8A969-6B80-480E-B8D6-2A99DD53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003224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3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67C58B9E-AA68-4B08-A4AF-94263DE03EC3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C0B4B-35ED-4CF8-B8D2-EAC793624796}"/>
              </a:ext>
            </a:extLst>
          </p:cNvPr>
          <p:cNvSpPr txBox="1"/>
          <p:nvPr/>
        </p:nvSpPr>
        <p:spPr>
          <a:xfrm>
            <a:off x="4142837" y="695447"/>
            <a:ext cx="85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Sheet-3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DD579-8CEF-47A5-8B5E-D28FC1FB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003224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88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67C58B9E-AA68-4B08-A4AF-94263DE03EC3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SUPERSTORE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DFF60-A398-484D-8DE9-2F938615CD3C}"/>
              </a:ext>
            </a:extLst>
          </p:cNvPr>
          <p:cNvSpPr txBox="1"/>
          <p:nvPr/>
        </p:nvSpPr>
        <p:spPr>
          <a:xfrm>
            <a:off x="3927259" y="642052"/>
            <a:ext cx="1289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Dashboard-2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26DAC-87B9-443B-A9F2-159BF892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3" y="949829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1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[Use appropriate data joining and blending]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Plot synchronized dual axis chart (line and area) for count of </a:t>
            </a:r>
            <a:r>
              <a:rPr lang="en" b="1" dirty="0"/>
              <a:t>netflix titles </a:t>
            </a:r>
            <a:r>
              <a:rPr lang="en" dirty="0"/>
              <a:t>of </a:t>
            </a:r>
            <a:r>
              <a:rPr lang="en" b="1" dirty="0"/>
              <a:t>India </a:t>
            </a:r>
            <a:r>
              <a:rPr lang="en" dirty="0"/>
              <a:t>for release year </a:t>
            </a:r>
            <a:r>
              <a:rPr lang="en" b="1" dirty="0"/>
              <a:t>2000-2020</a:t>
            </a:r>
            <a:r>
              <a:rPr lang="en" dirty="0"/>
              <a:t>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Plot </a:t>
            </a:r>
            <a:r>
              <a:rPr lang="en" b="1" dirty="0"/>
              <a:t>Bubble chart</a:t>
            </a:r>
            <a:r>
              <a:rPr lang="en" dirty="0"/>
              <a:t> of netflix titles for each year by using single value slider filter for both </a:t>
            </a:r>
            <a:r>
              <a:rPr lang="en" b="1" dirty="0"/>
              <a:t>movie</a:t>
            </a:r>
            <a:r>
              <a:rPr lang="en" dirty="0"/>
              <a:t> and </a:t>
            </a:r>
            <a:r>
              <a:rPr lang="en" b="1" dirty="0"/>
              <a:t>TV show</a:t>
            </a:r>
            <a:r>
              <a:rPr lang="en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Plot the </a:t>
            </a:r>
            <a:r>
              <a:rPr lang="en" b="1" dirty="0"/>
              <a:t>tree map</a:t>
            </a:r>
            <a:r>
              <a:rPr lang="en" dirty="0"/>
              <a:t> graph to find count of netflix titles for “</a:t>
            </a:r>
            <a:r>
              <a:rPr lang="en" b="1" dirty="0"/>
              <a:t>Action and Adventure</a:t>
            </a:r>
            <a:r>
              <a:rPr lang="en" dirty="0"/>
              <a:t>” category for united states.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Plot </a:t>
            </a:r>
            <a:r>
              <a:rPr lang="en" b="1" dirty="0"/>
              <a:t>movie count</a:t>
            </a:r>
            <a:r>
              <a:rPr lang="en" dirty="0"/>
              <a:t> of specific </a:t>
            </a:r>
            <a:r>
              <a:rPr lang="en" b="1" dirty="0"/>
              <a:t>country </a:t>
            </a:r>
            <a:r>
              <a:rPr lang="en" dirty="0"/>
              <a:t>as per different </a:t>
            </a:r>
            <a:r>
              <a:rPr lang="en" b="1" dirty="0"/>
              <a:t>ratings</a:t>
            </a:r>
            <a:r>
              <a:rPr lang="en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Plot</a:t>
            </a:r>
            <a:r>
              <a:rPr lang="en" b="1" dirty="0"/>
              <a:t> count of TV shows</a:t>
            </a:r>
            <a:r>
              <a:rPr lang="en" dirty="0"/>
              <a:t> for different </a:t>
            </a:r>
            <a:r>
              <a:rPr lang="en" b="1" dirty="0"/>
              <a:t>categories </a:t>
            </a:r>
            <a:r>
              <a:rPr lang="en" dirty="0"/>
              <a:t>using </a:t>
            </a:r>
            <a:r>
              <a:rPr lang="en" b="1" dirty="0"/>
              <a:t>side-by-side bars</a:t>
            </a:r>
            <a:r>
              <a:rPr lang="en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Create dual axis area charts for </a:t>
            </a:r>
            <a:r>
              <a:rPr lang="en" b="1" dirty="0"/>
              <a:t>Movies </a:t>
            </a:r>
            <a:r>
              <a:rPr lang="en" dirty="0"/>
              <a:t>and </a:t>
            </a:r>
            <a:r>
              <a:rPr lang="en" b="1" dirty="0"/>
              <a:t>TV shows</a:t>
            </a:r>
            <a:r>
              <a:rPr lang="en" dirty="0"/>
              <a:t> for years </a:t>
            </a:r>
            <a:r>
              <a:rPr lang="en" b="1" dirty="0"/>
              <a:t>2014-2020.</a:t>
            </a:r>
            <a:endParaRPr b="1" dirty="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dirty="0"/>
              <a:t>Create a dashboard with the most useful insights</a:t>
            </a:r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360"/>
          <a:stretch/>
        </p:blipFill>
        <p:spPr>
          <a:xfrm>
            <a:off x="1075412" y="1610063"/>
            <a:ext cx="6482288" cy="3449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293EE1-039A-4785-A38E-78B28590602F}"/>
              </a:ext>
            </a:extLst>
          </p:cNvPr>
          <p:cNvSpPr txBox="1"/>
          <p:nvPr/>
        </p:nvSpPr>
        <p:spPr>
          <a:xfrm>
            <a:off x="850217" y="615864"/>
            <a:ext cx="7443566" cy="968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1. Plot synchronized dual axis chart (line and area) for count of </a:t>
            </a:r>
            <a:r>
              <a:rPr lang="en-US" b="1" dirty="0" err="1"/>
              <a:t>netflix</a:t>
            </a:r>
            <a:r>
              <a:rPr lang="en-US" b="1" dirty="0"/>
              <a:t> titles </a:t>
            </a:r>
            <a:r>
              <a:rPr lang="en-US" dirty="0"/>
              <a:t>of </a:t>
            </a:r>
            <a:r>
              <a:rPr lang="en-US" b="1" dirty="0"/>
              <a:t>India </a:t>
            </a:r>
            <a:r>
              <a:rPr lang="en-US" dirty="0"/>
              <a:t>for release year </a:t>
            </a:r>
            <a:r>
              <a:rPr lang="en-US" b="1" dirty="0"/>
              <a:t>2000-2020</a:t>
            </a:r>
            <a:r>
              <a:rPr lang="en-US" dirty="0"/>
              <a:t>.</a:t>
            </a:r>
          </a:p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Double click on “Release Year” so it will automatically create a graph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203479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2660B0E6-39D0-4663-A3E9-DBFC591A2153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934C1-2B05-4DC3-9543-4964AD4BA69E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3. Apply “Hover” action filter on a selected country to create interactive dashboard.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7F9D1A-D701-4249-B862-6595FCD77F26}"/>
              </a:ext>
            </a:extLst>
          </p:cNvPr>
          <p:cNvPicPr/>
          <p:nvPr/>
        </p:nvPicPr>
        <p:blipFill rotWithShape="1">
          <a:blip r:embed="rId2"/>
          <a:srcRect b="3863"/>
          <a:stretch/>
        </p:blipFill>
        <p:spPr>
          <a:xfrm>
            <a:off x="1378633" y="1184361"/>
            <a:ext cx="5943600" cy="32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121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215"/>
          <a:stretch/>
        </p:blipFill>
        <p:spPr>
          <a:xfrm>
            <a:off x="1053398" y="1182622"/>
            <a:ext cx="7037203" cy="3750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3779F-38DC-457B-973E-A5A8D9C334BA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Double click on “Netflix titles count” so it will automatically create a graph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19166125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760" t="10482" r="72227" b="67134"/>
          <a:stretch/>
        </p:blipFill>
        <p:spPr>
          <a:xfrm>
            <a:off x="407083" y="999360"/>
            <a:ext cx="1562986" cy="1637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9979" t="20512" r="29570" b="27017"/>
          <a:stretch/>
        </p:blipFill>
        <p:spPr>
          <a:xfrm>
            <a:off x="2753600" y="934862"/>
            <a:ext cx="5263117" cy="3838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E2377-ED76-4882-94AE-08D885266D01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filter graph with “Release Year”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16198124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650"/>
          <a:stretch/>
        </p:blipFill>
        <p:spPr>
          <a:xfrm>
            <a:off x="461871" y="934862"/>
            <a:ext cx="7777124" cy="4125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115854-3767-4965-B30A-E164B4E74CA2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graph from year 2000 to 2020 is filtered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2991164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069"/>
          <a:stretch/>
        </p:blipFill>
        <p:spPr>
          <a:xfrm>
            <a:off x="665310" y="899243"/>
            <a:ext cx="7813380" cy="4170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BD1C0-0FB4-4428-9013-DFF7A149596A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drag and drop “Netflix title count” to rows to form two graphs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23682822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270" t="29872" r="72472" b="10011"/>
          <a:stretch/>
        </p:blipFill>
        <p:spPr>
          <a:xfrm>
            <a:off x="407083" y="934862"/>
            <a:ext cx="1404592" cy="3872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215"/>
          <a:stretch/>
        </p:blipFill>
        <p:spPr>
          <a:xfrm>
            <a:off x="2254809" y="934862"/>
            <a:ext cx="6587528" cy="3510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D8BA6-1E14-4653-95C7-613496B8EB5C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Convert one graph to line chart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31882903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854" t="51763" r="57192" b="2743"/>
          <a:stretch/>
        </p:blipFill>
        <p:spPr>
          <a:xfrm>
            <a:off x="407083" y="1180814"/>
            <a:ext cx="1945758" cy="3327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215"/>
          <a:stretch/>
        </p:blipFill>
        <p:spPr>
          <a:xfrm>
            <a:off x="2600494" y="1199646"/>
            <a:ext cx="6244952" cy="332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824DB-AD38-49FB-AA7B-F4019342D8BD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double click on one graph’s axis and click Dual Axis to merge both graphs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169311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215"/>
          <a:stretch/>
        </p:blipFill>
        <p:spPr>
          <a:xfrm>
            <a:off x="792391" y="899243"/>
            <a:ext cx="7501392" cy="3997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824DB-AD38-49FB-AA7B-F4019342D8BD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Final Output :</a:t>
            </a:r>
          </a:p>
        </p:txBody>
      </p:sp>
    </p:spTree>
    <p:extLst>
      <p:ext uri="{BB962C8B-B14F-4D97-AF65-F5344CB8AC3E}">
        <p14:creationId xmlns:p14="http://schemas.microsoft.com/office/powerpoint/2010/main" val="822897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360"/>
          <a:stretch/>
        </p:blipFill>
        <p:spPr>
          <a:xfrm>
            <a:off x="1290874" y="1584271"/>
            <a:ext cx="6371398" cy="3390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A1B01-427E-47B7-B7E2-33E07D2A1103}"/>
              </a:ext>
            </a:extLst>
          </p:cNvPr>
          <p:cNvSpPr txBox="1"/>
          <p:nvPr/>
        </p:nvSpPr>
        <p:spPr>
          <a:xfrm>
            <a:off x="850217" y="615864"/>
            <a:ext cx="7443566" cy="968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2. Plot </a:t>
            </a:r>
            <a:r>
              <a:rPr lang="en-US" b="1" dirty="0"/>
              <a:t>Bubble chart</a:t>
            </a:r>
            <a:r>
              <a:rPr lang="en-US" dirty="0"/>
              <a:t> of </a:t>
            </a:r>
            <a:r>
              <a:rPr lang="en-US" dirty="0" err="1"/>
              <a:t>netflix</a:t>
            </a:r>
            <a:r>
              <a:rPr lang="en-US" dirty="0"/>
              <a:t> titles for each year by using single value slider filter for both </a:t>
            </a:r>
            <a:r>
              <a:rPr lang="en-US" b="1" dirty="0"/>
              <a:t>movie</a:t>
            </a:r>
            <a:r>
              <a:rPr lang="en-US" dirty="0"/>
              <a:t> and </a:t>
            </a:r>
            <a:r>
              <a:rPr lang="en-US" b="1" dirty="0"/>
              <a:t>TV show</a:t>
            </a:r>
            <a:r>
              <a:rPr lang="en-US" dirty="0"/>
              <a:t>.</a:t>
            </a:r>
          </a:p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Double click on “Release Year” so it will automatically create a graph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2095074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069"/>
          <a:stretch/>
        </p:blipFill>
        <p:spPr>
          <a:xfrm>
            <a:off x="912750" y="1182622"/>
            <a:ext cx="6875366" cy="3669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DFE053-5051-48AD-BDF2-49DFF662C87F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Double click on “Netflix titles count” so it will automatically create a graph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32285451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360"/>
          <a:stretch/>
        </p:blipFill>
        <p:spPr>
          <a:xfrm>
            <a:off x="1021181" y="934861"/>
            <a:ext cx="7588176" cy="4037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A43C0-0C3D-48E8-A2D2-EE280CFC8FC0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convert chart to “Bubble Chart” by clicking “Show Me” tab.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7B7EE-E66D-4DDA-93F3-C037BF011A31}"/>
              </a:ext>
            </a:extLst>
          </p:cNvPr>
          <p:cNvSpPr/>
          <p:nvPr/>
        </p:nvSpPr>
        <p:spPr>
          <a:xfrm>
            <a:off x="7969296" y="1194727"/>
            <a:ext cx="640061" cy="206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6D00C-A92E-4F5C-BC82-F969B64BB4ED}"/>
              </a:ext>
            </a:extLst>
          </p:cNvPr>
          <p:cNvSpPr/>
          <p:nvPr/>
        </p:nvSpPr>
        <p:spPr>
          <a:xfrm>
            <a:off x="8182879" y="3237109"/>
            <a:ext cx="360420" cy="287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8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;p16">
            <a:extLst>
              <a:ext uri="{FF2B5EF4-FFF2-40B4-BE49-F238E27FC236}">
                <a16:creationId xmlns:a16="http://schemas.microsoft.com/office/drawing/2014/main" id="{20821F0A-BD9B-45D6-B182-63B9B57D32CB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COVID-19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9F12C-DC5E-4943-8118-8FEB4AADA0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8633" y="1066973"/>
            <a:ext cx="5943600" cy="3343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56A87-199E-4B91-9271-70DC40AF8D29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Effect on Dashboard:-</a:t>
            </a:r>
          </a:p>
        </p:txBody>
      </p:sp>
    </p:spTree>
    <p:extLst>
      <p:ext uri="{BB962C8B-B14F-4D97-AF65-F5344CB8AC3E}">
        <p14:creationId xmlns:p14="http://schemas.microsoft.com/office/powerpoint/2010/main" val="961480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126" t="17315" r="70920" b="64517"/>
          <a:stretch/>
        </p:blipFill>
        <p:spPr>
          <a:xfrm>
            <a:off x="346234" y="1384117"/>
            <a:ext cx="1945758" cy="1329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2676" t="9611" r="31777" b="14226"/>
          <a:stretch/>
        </p:blipFill>
        <p:spPr>
          <a:xfrm>
            <a:off x="3677718" y="1123813"/>
            <a:ext cx="3230339" cy="3891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7E01-84DD-48BF-9000-39D9156B3E39}"/>
              </a:ext>
            </a:extLst>
          </p:cNvPr>
          <p:cNvSpPr txBox="1"/>
          <p:nvPr/>
        </p:nvSpPr>
        <p:spPr>
          <a:xfrm>
            <a:off x="850217" y="615864"/>
            <a:ext cx="7443566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Now filter the graph by both “Type” i.e. Movie &amp; TV Shows by ticking it and then hit ok button as shown below. </a:t>
            </a:r>
          </a:p>
        </p:txBody>
      </p:sp>
    </p:spTree>
    <p:extLst>
      <p:ext uri="{BB962C8B-B14F-4D97-AF65-F5344CB8AC3E}">
        <p14:creationId xmlns:p14="http://schemas.microsoft.com/office/powerpoint/2010/main" val="9045191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270" t="19204" r="60133" b="38208"/>
          <a:stretch/>
        </p:blipFill>
        <p:spPr>
          <a:xfrm>
            <a:off x="407083" y="934862"/>
            <a:ext cx="3200400" cy="3115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5281" t="21530" b="5505"/>
          <a:stretch/>
        </p:blipFill>
        <p:spPr>
          <a:xfrm>
            <a:off x="4572000" y="934862"/>
            <a:ext cx="3290830" cy="3888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BF9E4-3D11-49F1-812A-14A42DDD07FD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Apply “Show Filter” &amp; remove “Show All Value” option as shown below in filter tab.</a:t>
            </a:r>
          </a:p>
        </p:txBody>
      </p:sp>
    </p:spTree>
    <p:extLst>
      <p:ext uri="{BB962C8B-B14F-4D97-AF65-F5344CB8AC3E}">
        <p14:creationId xmlns:p14="http://schemas.microsoft.com/office/powerpoint/2010/main" val="20644665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069"/>
          <a:stretch/>
        </p:blipFill>
        <p:spPr>
          <a:xfrm>
            <a:off x="721170" y="899243"/>
            <a:ext cx="7572613" cy="40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76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746" t="21820" b="14663"/>
          <a:stretch/>
        </p:blipFill>
        <p:spPr>
          <a:xfrm>
            <a:off x="2562" y="899243"/>
            <a:ext cx="1843836" cy="3250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7F91FA-8CE2-4428-BCF7-E0C63CFD9101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Apply “Slider” option as shown below in filter tab.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E0B91-5982-43C4-BA7D-C27372CC6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69"/>
          <a:stretch/>
        </p:blipFill>
        <p:spPr>
          <a:xfrm>
            <a:off x="1904613" y="899243"/>
            <a:ext cx="7029017" cy="37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364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215"/>
          <a:stretch/>
        </p:blipFill>
        <p:spPr>
          <a:xfrm>
            <a:off x="850217" y="1139084"/>
            <a:ext cx="7305964" cy="3893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BCEF4-5068-4DEC-9330-478A48877984}"/>
              </a:ext>
            </a:extLst>
          </p:cNvPr>
          <p:cNvSpPr txBox="1"/>
          <p:nvPr/>
        </p:nvSpPr>
        <p:spPr>
          <a:xfrm>
            <a:off x="850217" y="615864"/>
            <a:ext cx="74435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3. Plot the </a:t>
            </a:r>
            <a:r>
              <a:rPr lang="en-US" b="1" dirty="0"/>
              <a:t>tree map</a:t>
            </a:r>
            <a:r>
              <a:rPr lang="en-US" dirty="0"/>
              <a:t> graph to find count of </a:t>
            </a:r>
            <a:r>
              <a:rPr lang="en-US" dirty="0" err="1"/>
              <a:t>netflix</a:t>
            </a:r>
            <a:r>
              <a:rPr lang="en-US" dirty="0"/>
              <a:t> titles for “</a:t>
            </a:r>
            <a:r>
              <a:rPr lang="en-US" b="1" dirty="0"/>
              <a:t>Action and Adventure</a:t>
            </a:r>
            <a:r>
              <a:rPr lang="en-US" dirty="0"/>
              <a:t>” category for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3625641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18"/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215"/>
          <a:stretch/>
        </p:blipFill>
        <p:spPr>
          <a:xfrm>
            <a:off x="669654" y="934862"/>
            <a:ext cx="7624129" cy="4062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C7375-BBBA-4D7B-A8D2-545EEC937E01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4. Plot </a:t>
            </a:r>
            <a:r>
              <a:rPr lang="en-US" b="1" dirty="0"/>
              <a:t>movie count</a:t>
            </a:r>
            <a:r>
              <a:rPr lang="en-US" dirty="0"/>
              <a:t> of specific </a:t>
            </a:r>
            <a:r>
              <a:rPr lang="en-US" b="1" dirty="0"/>
              <a:t>country(India) </a:t>
            </a:r>
            <a:r>
              <a:rPr lang="en-US" dirty="0"/>
              <a:t>as per different </a:t>
            </a:r>
            <a:r>
              <a:rPr lang="en-US" b="1" dirty="0"/>
              <a:t>ratings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0300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8">
            <a:extLst>
              <a:ext uri="{FF2B5EF4-FFF2-40B4-BE49-F238E27FC236}">
                <a16:creationId xmlns:a16="http://schemas.microsoft.com/office/drawing/2014/main" id="{B6346A03-8C99-4493-BF2C-DFE75282C348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746BA-F9D5-4FAC-837E-9EA3C79BF725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5. Plot</a:t>
            </a:r>
            <a:r>
              <a:rPr lang="en-US" b="1" dirty="0"/>
              <a:t> count of TV shows</a:t>
            </a:r>
            <a:r>
              <a:rPr lang="en-US" dirty="0"/>
              <a:t> for different </a:t>
            </a:r>
            <a:r>
              <a:rPr lang="en-US" b="1" dirty="0"/>
              <a:t>categories </a:t>
            </a:r>
            <a:r>
              <a:rPr lang="en-US" dirty="0"/>
              <a:t>using </a:t>
            </a:r>
            <a:r>
              <a:rPr lang="en-US" b="1" dirty="0"/>
              <a:t>side-by-side bars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624EF-7828-447A-B8BC-9FDD615FF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4"/>
          <a:stretch/>
        </p:blipFill>
        <p:spPr>
          <a:xfrm>
            <a:off x="1014517" y="934862"/>
            <a:ext cx="7114966" cy="384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32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8">
            <a:extLst>
              <a:ext uri="{FF2B5EF4-FFF2-40B4-BE49-F238E27FC236}">
                <a16:creationId xmlns:a16="http://schemas.microsoft.com/office/drawing/2014/main" id="{775012B1-459D-499B-B310-6ED2F74D1355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3D5804-54D1-4C0B-8475-E3BBC3B73395}"/>
              </a:ext>
            </a:extLst>
          </p:cNvPr>
          <p:cNvSpPr txBox="1"/>
          <p:nvPr/>
        </p:nvSpPr>
        <p:spPr>
          <a:xfrm>
            <a:off x="850217" y="615864"/>
            <a:ext cx="7443566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" dirty="0"/>
              <a:t>6. Create dual axis area charts for </a:t>
            </a:r>
            <a:r>
              <a:rPr lang="en" b="1" dirty="0"/>
              <a:t>Movies </a:t>
            </a:r>
            <a:r>
              <a:rPr lang="en" dirty="0"/>
              <a:t>and </a:t>
            </a:r>
            <a:r>
              <a:rPr lang="en" b="1" dirty="0"/>
              <a:t>TV shows</a:t>
            </a:r>
            <a:r>
              <a:rPr lang="en" dirty="0"/>
              <a:t> for years </a:t>
            </a:r>
            <a:r>
              <a:rPr lang="en" b="1" dirty="0"/>
              <a:t>2014-2020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E78DB-7F5B-4683-AC3E-BDFF6F05E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5"/>
          <a:stretch/>
        </p:blipFill>
        <p:spPr>
          <a:xfrm>
            <a:off x="778409" y="913031"/>
            <a:ext cx="758718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145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;p18">
            <a:extLst>
              <a:ext uri="{FF2B5EF4-FFF2-40B4-BE49-F238E27FC236}">
                <a16:creationId xmlns:a16="http://schemas.microsoft.com/office/drawing/2014/main" id="{F8072C8E-6AA0-4562-AF8E-619623A44A3F}"/>
              </a:ext>
            </a:extLst>
          </p:cNvPr>
          <p:cNvSpPr txBox="1"/>
          <p:nvPr/>
        </p:nvSpPr>
        <p:spPr>
          <a:xfrm>
            <a:off x="407083" y="-949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NETFLIX DATASOURCE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34B5F-01CB-47B6-8C6F-4C1FE673BBAE}"/>
              </a:ext>
            </a:extLst>
          </p:cNvPr>
          <p:cNvSpPr txBox="1"/>
          <p:nvPr/>
        </p:nvSpPr>
        <p:spPr>
          <a:xfrm>
            <a:off x="850217" y="615864"/>
            <a:ext cx="744356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dirty="0"/>
              <a:t>7. Create a dashboard with the most useful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A9BA7-3DFF-4FC4-986B-D3056BCE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17" y="899243"/>
            <a:ext cx="7125754" cy="40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37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 u="sng" dirty="0">
                <a:solidFill>
                  <a:srgbClr val="1F3864"/>
                </a:solidFill>
                <a:latin typeface="Arial Black"/>
                <a:ea typeface="Arial Black"/>
                <a:cs typeface="Arial Black"/>
                <a:sym typeface="Arial Black"/>
              </a:rPr>
              <a:t>CREATING DASHBOARDS &amp; STORIES</a:t>
            </a: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b="1" u="sng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628650" y="990750"/>
            <a:ext cx="7886700" cy="379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Follow the instructions given in next slides to create dashboards and stories for the data sources given below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 dirty="0"/>
              <a:t>EdX_2013 Academic Year Courses</a:t>
            </a:r>
            <a:endParaRPr sz="1600" dirty="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 dirty="0"/>
              <a:t>IPL_dataset.csv</a:t>
            </a:r>
            <a:endParaRPr sz="1600" dirty="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 dirty="0"/>
              <a:t>Summer_Olympic_medallists_1896-2008</a:t>
            </a:r>
            <a:endParaRPr sz="1600" dirty="0"/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 dirty="0"/>
              <a:t>Pokemon</a:t>
            </a:r>
            <a:endParaRPr sz="16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LINK: </a:t>
            </a:r>
            <a:r>
              <a:rPr lang="en" sz="20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https://drive.google.com/drive/folders/1hQZur3Howub0xR5KD3SDfOmdkdLjpLuH?usp=sharing</a:t>
            </a:r>
            <a:endParaRPr sz="20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F386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2205</Words>
  <Application>Microsoft Office PowerPoint</Application>
  <PresentationFormat>On-screen Show (16:9)</PresentationFormat>
  <Paragraphs>366</Paragraphs>
  <Slides>107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Times New Roman</vt:lpstr>
      <vt:lpstr>Arial</vt:lpstr>
      <vt:lpstr>Arial Black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CREATING DASHBOARDS &amp; STORIES  </vt:lpstr>
      <vt:lpstr>CREATE DASHBOARDS FOR THE DATA SOURCES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STORIES USING THE DASHBOARDS AND WORKSHEETS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tiger king</dc:creator>
  <cp:lastModifiedBy>Windows User</cp:lastModifiedBy>
  <cp:revision>21</cp:revision>
  <dcterms:modified xsi:type="dcterms:W3CDTF">2021-10-18T18:06:40Z</dcterms:modified>
</cp:coreProperties>
</file>